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82" r:id="rId4"/>
    <p:sldId id="284" r:id="rId5"/>
    <p:sldId id="258" r:id="rId6"/>
    <p:sldId id="259" r:id="rId7"/>
    <p:sldId id="260" r:id="rId8"/>
    <p:sldId id="261" r:id="rId9"/>
    <p:sldId id="262" r:id="rId10"/>
    <p:sldId id="263" r:id="rId11"/>
    <p:sldId id="293" r:id="rId12"/>
    <p:sldId id="292" r:id="rId13"/>
    <p:sldId id="266" r:id="rId14"/>
    <p:sldId id="267" r:id="rId15"/>
    <p:sldId id="285" r:id="rId16"/>
    <p:sldId id="268" r:id="rId17"/>
    <p:sldId id="287" r:id="rId18"/>
    <p:sldId id="269" r:id="rId19"/>
    <p:sldId id="270" r:id="rId20"/>
    <p:sldId id="271" r:id="rId21"/>
    <p:sldId id="272" r:id="rId22"/>
    <p:sldId id="273" r:id="rId23"/>
    <p:sldId id="274" r:id="rId24"/>
    <p:sldId id="286" r:id="rId25"/>
    <p:sldId id="298" r:id="rId26"/>
    <p:sldId id="276" r:id="rId27"/>
    <p:sldId id="283" r:id="rId28"/>
    <p:sldId id="277" r:id="rId29"/>
    <p:sldId id="275" r:id="rId30"/>
    <p:sldId id="297" r:id="rId31"/>
    <p:sldId id="280" r:id="rId32"/>
    <p:sldId id="281" r:id="rId33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Georgia" panose="02040502050405020303" pitchFamily="18" charset="0"/>
      <p:regular r:id="rId39"/>
      <p:bold r:id="rId40"/>
      <p:italic r:id="rId41"/>
      <p:boldItalic r:id="rId42"/>
    </p:embeddedFont>
    <p:embeddedFont>
      <p:font typeface="Montserrat ExtraBold" panose="020B0604020202020204" charset="0"/>
      <p:bold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hkUFVx7wAEj0m4Vr+hY0119czH1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5569E8E-A967-42A1-B330-82BA78666A24}">
  <a:tblStyle styleId="{25569E8E-A967-42A1-B330-82BA78666A2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DC1508A-4601-4D00-9324-A51D0282CBAA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3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99000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96-4ADC-8060-7FA8735D006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D52027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96-4ADC-8060-7FA8735D006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8282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96-4ADC-8060-7FA8735D00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9926384"/>
        <c:axId val="689926944"/>
      </c:barChart>
      <c:catAx>
        <c:axId val="68992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9926944"/>
        <c:crosses val="autoZero"/>
        <c:auto val="1"/>
        <c:lblAlgn val="ctr"/>
        <c:lblOffset val="100"/>
        <c:noMultiLvlLbl val="0"/>
      </c:catAx>
      <c:valAx>
        <c:axId val="68992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9926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B7C078-696F-4505-AB3E-14F8DAA567CF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07B1267-FBE2-4819-9E89-28FD5DC2F8D3}">
      <dgm:prSet phldrT="[Text]"/>
      <dgm:spPr/>
      <dgm:t>
        <a:bodyPr/>
        <a:lstStyle/>
        <a:p>
          <a:r>
            <a:rPr lang="en-US" dirty="0"/>
            <a:t>Current state</a:t>
          </a:r>
        </a:p>
      </dgm:t>
    </dgm:pt>
    <dgm:pt modelId="{230C97ED-8283-48EA-9844-53F476A0B38D}" type="parTrans" cxnId="{4C047A72-C62B-484A-9697-3530CEB8776E}">
      <dgm:prSet/>
      <dgm:spPr/>
      <dgm:t>
        <a:bodyPr/>
        <a:lstStyle/>
        <a:p>
          <a:endParaRPr lang="en-US"/>
        </a:p>
      </dgm:t>
    </dgm:pt>
    <dgm:pt modelId="{4291B0AD-EC05-41C4-96F3-299A72C7CBBB}" type="sibTrans" cxnId="{4C047A72-C62B-484A-9697-3530CEB8776E}">
      <dgm:prSet/>
      <dgm:spPr/>
      <dgm:t>
        <a:bodyPr/>
        <a:lstStyle/>
        <a:p>
          <a:endParaRPr lang="en-US"/>
        </a:p>
      </dgm:t>
    </dgm:pt>
    <dgm:pt modelId="{5213D7D7-4F68-4A77-AED4-CB2D9EE043A4}">
      <dgm:prSet phldrT="[Text]"/>
      <dgm:spPr/>
      <dgm:t>
        <a:bodyPr/>
        <a:lstStyle/>
        <a:p>
          <a:r>
            <a:rPr lang="en-US" dirty="0"/>
            <a:t>How we got here</a:t>
          </a:r>
        </a:p>
      </dgm:t>
    </dgm:pt>
    <dgm:pt modelId="{A2F612AA-E291-43A2-921F-81DA2C3AC369}" type="parTrans" cxnId="{DD7826A9-E35A-4B70-8818-B20F7CA44039}">
      <dgm:prSet/>
      <dgm:spPr/>
      <dgm:t>
        <a:bodyPr/>
        <a:lstStyle/>
        <a:p>
          <a:endParaRPr lang="en-US"/>
        </a:p>
      </dgm:t>
    </dgm:pt>
    <dgm:pt modelId="{33E66CDB-FF38-4CFF-A153-3AE2F8370C19}" type="sibTrans" cxnId="{DD7826A9-E35A-4B70-8818-B20F7CA44039}">
      <dgm:prSet/>
      <dgm:spPr/>
      <dgm:t>
        <a:bodyPr/>
        <a:lstStyle/>
        <a:p>
          <a:endParaRPr lang="en-US"/>
        </a:p>
      </dgm:t>
    </dgm:pt>
    <dgm:pt modelId="{E5D56CB5-B9F7-4645-8C96-6E8D9E059C3D}">
      <dgm:prSet phldrT="[Text]"/>
      <dgm:spPr/>
      <dgm:t>
        <a:bodyPr/>
        <a:lstStyle/>
        <a:p>
          <a:r>
            <a:rPr lang="en-US" dirty="0"/>
            <a:t>Structural &amp; cultural differences</a:t>
          </a:r>
        </a:p>
      </dgm:t>
    </dgm:pt>
    <dgm:pt modelId="{AD8CCFFF-216C-4D73-AD0A-8B2F200D1C4A}" type="parTrans" cxnId="{E9EB70AF-FF48-4842-9EE1-DB6B261D962E}">
      <dgm:prSet/>
      <dgm:spPr/>
      <dgm:t>
        <a:bodyPr/>
        <a:lstStyle/>
        <a:p>
          <a:endParaRPr lang="en-US"/>
        </a:p>
      </dgm:t>
    </dgm:pt>
    <dgm:pt modelId="{593C8B5B-9DE3-4569-AC80-D2B62080DD68}" type="sibTrans" cxnId="{E9EB70AF-FF48-4842-9EE1-DB6B261D962E}">
      <dgm:prSet/>
      <dgm:spPr/>
      <dgm:t>
        <a:bodyPr/>
        <a:lstStyle/>
        <a:p>
          <a:endParaRPr lang="en-US"/>
        </a:p>
      </dgm:t>
    </dgm:pt>
    <dgm:pt modelId="{989B0619-DD2D-480D-AA11-F02F88BBC1D1}">
      <dgm:prSet phldrT="[Text]"/>
      <dgm:spPr/>
      <dgm:t>
        <a:bodyPr/>
        <a:lstStyle/>
        <a:p>
          <a:r>
            <a:rPr lang="en-US" dirty="0"/>
            <a:t>Takeaways</a:t>
          </a:r>
        </a:p>
      </dgm:t>
    </dgm:pt>
    <dgm:pt modelId="{CAF1B61A-19C5-4FD8-9583-93D7DD7186E0}" type="parTrans" cxnId="{5584C25F-AFEB-4635-9AC1-7A4861085AE0}">
      <dgm:prSet/>
      <dgm:spPr/>
      <dgm:t>
        <a:bodyPr/>
        <a:lstStyle/>
        <a:p>
          <a:endParaRPr lang="en-US"/>
        </a:p>
      </dgm:t>
    </dgm:pt>
    <dgm:pt modelId="{CE1E26D7-6242-4D7A-A04F-F1B4D60E244D}" type="sibTrans" cxnId="{5584C25F-AFEB-4635-9AC1-7A4861085AE0}">
      <dgm:prSet/>
      <dgm:spPr/>
      <dgm:t>
        <a:bodyPr/>
        <a:lstStyle/>
        <a:p>
          <a:endParaRPr lang="en-US"/>
        </a:p>
      </dgm:t>
    </dgm:pt>
    <dgm:pt modelId="{29E37D0C-C46E-4DB5-8756-1755D5A76C0E}" type="pres">
      <dgm:prSet presAssocID="{2BB7C078-696F-4505-AB3E-14F8DAA567CF}" presName="Name0" presStyleCnt="0">
        <dgm:presLayoutVars>
          <dgm:chMax val="7"/>
          <dgm:chPref val="7"/>
          <dgm:dir/>
        </dgm:presLayoutVars>
      </dgm:prSet>
      <dgm:spPr/>
    </dgm:pt>
    <dgm:pt modelId="{F1F97FD1-8DB7-4453-AEE7-9E8650167D7B}" type="pres">
      <dgm:prSet presAssocID="{2BB7C078-696F-4505-AB3E-14F8DAA567CF}" presName="Name1" presStyleCnt="0"/>
      <dgm:spPr/>
    </dgm:pt>
    <dgm:pt modelId="{14A1A181-D2A0-4648-8E8F-9F152AEAC8D7}" type="pres">
      <dgm:prSet presAssocID="{2BB7C078-696F-4505-AB3E-14F8DAA567CF}" presName="cycle" presStyleCnt="0"/>
      <dgm:spPr/>
    </dgm:pt>
    <dgm:pt modelId="{99092E9E-6619-4D89-8DEE-05C021EA4E23}" type="pres">
      <dgm:prSet presAssocID="{2BB7C078-696F-4505-AB3E-14F8DAA567CF}" presName="srcNode" presStyleLbl="node1" presStyleIdx="0" presStyleCnt="4"/>
      <dgm:spPr/>
    </dgm:pt>
    <dgm:pt modelId="{2B292DCD-6E88-43FE-9743-55C130A80E87}" type="pres">
      <dgm:prSet presAssocID="{2BB7C078-696F-4505-AB3E-14F8DAA567CF}" presName="conn" presStyleLbl="parChTrans1D2" presStyleIdx="0" presStyleCnt="1"/>
      <dgm:spPr/>
    </dgm:pt>
    <dgm:pt modelId="{8464340A-3D60-40D1-83CC-23369B5F30DF}" type="pres">
      <dgm:prSet presAssocID="{2BB7C078-696F-4505-AB3E-14F8DAA567CF}" presName="extraNode" presStyleLbl="node1" presStyleIdx="0" presStyleCnt="4"/>
      <dgm:spPr/>
    </dgm:pt>
    <dgm:pt modelId="{7F0F0574-373A-475F-B5AF-DA7F3317CED5}" type="pres">
      <dgm:prSet presAssocID="{2BB7C078-696F-4505-AB3E-14F8DAA567CF}" presName="dstNode" presStyleLbl="node1" presStyleIdx="0" presStyleCnt="4"/>
      <dgm:spPr/>
    </dgm:pt>
    <dgm:pt modelId="{A191D3FE-841E-43DB-8FDC-F4154BF9FCBE}" type="pres">
      <dgm:prSet presAssocID="{107B1267-FBE2-4819-9E89-28FD5DC2F8D3}" presName="text_1" presStyleLbl="node1" presStyleIdx="0" presStyleCnt="4">
        <dgm:presLayoutVars>
          <dgm:bulletEnabled val="1"/>
        </dgm:presLayoutVars>
      </dgm:prSet>
      <dgm:spPr/>
    </dgm:pt>
    <dgm:pt modelId="{153AB39D-EDDA-4792-9FEA-4E84E7EAF04F}" type="pres">
      <dgm:prSet presAssocID="{107B1267-FBE2-4819-9E89-28FD5DC2F8D3}" presName="accent_1" presStyleCnt="0"/>
      <dgm:spPr/>
    </dgm:pt>
    <dgm:pt modelId="{4DBD8321-5A20-410B-B10E-F3511F678490}" type="pres">
      <dgm:prSet presAssocID="{107B1267-FBE2-4819-9E89-28FD5DC2F8D3}" presName="accentRepeatNode" presStyleLbl="solidFgAcc1" presStyleIdx="0" presStyleCnt="4"/>
      <dgm:spPr/>
    </dgm:pt>
    <dgm:pt modelId="{AA618C36-8329-4412-A053-63106CC86290}" type="pres">
      <dgm:prSet presAssocID="{5213D7D7-4F68-4A77-AED4-CB2D9EE043A4}" presName="text_2" presStyleLbl="node1" presStyleIdx="1" presStyleCnt="4">
        <dgm:presLayoutVars>
          <dgm:bulletEnabled val="1"/>
        </dgm:presLayoutVars>
      </dgm:prSet>
      <dgm:spPr/>
    </dgm:pt>
    <dgm:pt modelId="{A9CA764A-925A-4F42-9068-91AE5FA42016}" type="pres">
      <dgm:prSet presAssocID="{5213D7D7-4F68-4A77-AED4-CB2D9EE043A4}" presName="accent_2" presStyleCnt="0"/>
      <dgm:spPr/>
    </dgm:pt>
    <dgm:pt modelId="{09969C0A-31BA-44C8-9ED3-533172A2961C}" type="pres">
      <dgm:prSet presAssocID="{5213D7D7-4F68-4A77-AED4-CB2D9EE043A4}" presName="accentRepeatNode" presStyleLbl="solidFgAcc1" presStyleIdx="1" presStyleCnt="4"/>
      <dgm:spPr/>
    </dgm:pt>
    <dgm:pt modelId="{63C54C09-B342-466F-9647-B1AFCA47CCB2}" type="pres">
      <dgm:prSet presAssocID="{E5D56CB5-B9F7-4645-8C96-6E8D9E059C3D}" presName="text_3" presStyleLbl="node1" presStyleIdx="2" presStyleCnt="4">
        <dgm:presLayoutVars>
          <dgm:bulletEnabled val="1"/>
        </dgm:presLayoutVars>
      </dgm:prSet>
      <dgm:spPr/>
    </dgm:pt>
    <dgm:pt modelId="{7BC87E94-0BAD-4041-B148-5E79A5883D0B}" type="pres">
      <dgm:prSet presAssocID="{E5D56CB5-B9F7-4645-8C96-6E8D9E059C3D}" presName="accent_3" presStyleCnt="0"/>
      <dgm:spPr/>
    </dgm:pt>
    <dgm:pt modelId="{FD8B2D3B-AAFC-4C8C-98E6-F521DDB3007F}" type="pres">
      <dgm:prSet presAssocID="{E5D56CB5-B9F7-4645-8C96-6E8D9E059C3D}" presName="accentRepeatNode" presStyleLbl="solidFgAcc1" presStyleIdx="2" presStyleCnt="4"/>
      <dgm:spPr/>
    </dgm:pt>
    <dgm:pt modelId="{3ACBAC76-EC53-45A1-B819-E4D8CBE9348F}" type="pres">
      <dgm:prSet presAssocID="{989B0619-DD2D-480D-AA11-F02F88BBC1D1}" presName="text_4" presStyleLbl="node1" presStyleIdx="3" presStyleCnt="4">
        <dgm:presLayoutVars>
          <dgm:bulletEnabled val="1"/>
        </dgm:presLayoutVars>
      </dgm:prSet>
      <dgm:spPr/>
    </dgm:pt>
    <dgm:pt modelId="{AF7F6CB5-8DE2-432A-9EE0-96E8FD73B036}" type="pres">
      <dgm:prSet presAssocID="{989B0619-DD2D-480D-AA11-F02F88BBC1D1}" presName="accent_4" presStyleCnt="0"/>
      <dgm:spPr/>
    </dgm:pt>
    <dgm:pt modelId="{814AA366-EC79-43FE-B59B-986582D9D01F}" type="pres">
      <dgm:prSet presAssocID="{989B0619-DD2D-480D-AA11-F02F88BBC1D1}" presName="accentRepeatNode" presStyleLbl="solidFgAcc1" presStyleIdx="3" presStyleCnt="4"/>
      <dgm:spPr/>
    </dgm:pt>
  </dgm:ptLst>
  <dgm:cxnLst>
    <dgm:cxn modelId="{A6DBDC05-D980-48C5-98C8-583DD31ADEAD}" type="presOf" srcId="{989B0619-DD2D-480D-AA11-F02F88BBC1D1}" destId="{3ACBAC76-EC53-45A1-B819-E4D8CBE9348F}" srcOrd="0" destOrd="0" presId="urn:microsoft.com/office/officeart/2008/layout/VerticalCurvedList"/>
    <dgm:cxn modelId="{DED77D19-7EAF-44C7-99B7-BA0CB72A1FAD}" type="presOf" srcId="{2BB7C078-696F-4505-AB3E-14F8DAA567CF}" destId="{29E37D0C-C46E-4DB5-8756-1755D5A76C0E}" srcOrd="0" destOrd="0" presId="urn:microsoft.com/office/officeart/2008/layout/VerticalCurvedList"/>
    <dgm:cxn modelId="{D76AEC1D-B05F-48C8-B3F8-FECEBFAE9EA5}" type="presOf" srcId="{107B1267-FBE2-4819-9E89-28FD5DC2F8D3}" destId="{A191D3FE-841E-43DB-8FDC-F4154BF9FCBE}" srcOrd="0" destOrd="0" presId="urn:microsoft.com/office/officeart/2008/layout/VerticalCurvedList"/>
    <dgm:cxn modelId="{5584C25F-AFEB-4635-9AC1-7A4861085AE0}" srcId="{2BB7C078-696F-4505-AB3E-14F8DAA567CF}" destId="{989B0619-DD2D-480D-AA11-F02F88BBC1D1}" srcOrd="3" destOrd="0" parTransId="{CAF1B61A-19C5-4FD8-9583-93D7DD7186E0}" sibTransId="{CE1E26D7-6242-4D7A-A04F-F1B4D60E244D}"/>
    <dgm:cxn modelId="{23D97046-1AFF-44E2-A8F2-43B8F404F89D}" type="presOf" srcId="{E5D56CB5-B9F7-4645-8C96-6E8D9E059C3D}" destId="{63C54C09-B342-466F-9647-B1AFCA47CCB2}" srcOrd="0" destOrd="0" presId="urn:microsoft.com/office/officeart/2008/layout/VerticalCurvedList"/>
    <dgm:cxn modelId="{4C047A72-C62B-484A-9697-3530CEB8776E}" srcId="{2BB7C078-696F-4505-AB3E-14F8DAA567CF}" destId="{107B1267-FBE2-4819-9E89-28FD5DC2F8D3}" srcOrd="0" destOrd="0" parTransId="{230C97ED-8283-48EA-9844-53F476A0B38D}" sibTransId="{4291B0AD-EC05-41C4-96F3-299A72C7CBBB}"/>
    <dgm:cxn modelId="{DD7826A9-E35A-4B70-8818-B20F7CA44039}" srcId="{2BB7C078-696F-4505-AB3E-14F8DAA567CF}" destId="{5213D7D7-4F68-4A77-AED4-CB2D9EE043A4}" srcOrd="1" destOrd="0" parTransId="{A2F612AA-E291-43A2-921F-81DA2C3AC369}" sibTransId="{33E66CDB-FF38-4CFF-A153-3AE2F8370C19}"/>
    <dgm:cxn modelId="{E9EB70AF-FF48-4842-9EE1-DB6B261D962E}" srcId="{2BB7C078-696F-4505-AB3E-14F8DAA567CF}" destId="{E5D56CB5-B9F7-4645-8C96-6E8D9E059C3D}" srcOrd="2" destOrd="0" parTransId="{AD8CCFFF-216C-4D73-AD0A-8B2F200D1C4A}" sibTransId="{593C8B5B-9DE3-4569-AC80-D2B62080DD68}"/>
    <dgm:cxn modelId="{70FE75B5-9996-4382-BF38-6CC7089775A7}" type="presOf" srcId="{5213D7D7-4F68-4A77-AED4-CB2D9EE043A4}" destId="{AA618C36-8329-4412-A053-63106CC86290}" srcOrd="0" destOrd="0" presId="urn:microsoft.com/office/officeart/2008/layout/VerticalCurvedList"/>
    <dgm:cxn modelId="{FE78D8CF-389C-4D5E-9F1E-54D1AC223B98}" type="presOf" srcId="{4291B0AD-EC05-41C4-96F3-299A72C7CBBB}" destId="{2B292DCD-6E88-43FE-9743-55C130A80E87}" srcOrd="0" destOrd="0" presId="urn:microsoft.com/office/officeart/2008/layout/VerticalCurvedList"/>
    <dgm:cxn modelId="{E1988C12-D44C-467D-9EEE-1185CB5FE9B5}" type="presParOf" srcId="{29E37D0C-C46E-4DB5-8756-1755D5A76C0E}" destId="{F1F97FD1-8DB7-4453-AEE7-9E8650167D7B}" srcOrd="0" destOrd="0" presId="urn:microsoft.com/office/officeart/2008/layout/VerticalCurvedList"/>
    <dgm:cxn modelId="{4651A27A-BB7F-4854-98D6-D0B63ADF170B}" type="presParOf" srcId="{F1F97FD1-8DB7-4453-AEE7-9E8650167D7B}" destId="{14A1A181-D2A0-4648-8E8F-9F152AEAC8D7}" srcOrd="0" destOrd="0" presId="urn:microsoft.com/office/officeart/2008/layout/VerticalCurvedList"/>
    <dgm:cxn modelId="{2672B114-BBA3-460A-A5A6-6182CDA7CA00}" type="presParOf" srcId="{14A1A181-D2A0-4648-8E8F-9F152AEAC8D7}" destId="{99092E9E-6619-4D89-8DEE-05C021EA4E23}" srcOrd="0" destOrd="0" presId="urn:microsoft.com/office/officeart/2008/layout/VerticalCurvedList"/>
    <dgm:cxn modelId="{67494E29-3A15-4E24-A273-1518FA0C2009}" type="presParOf" srcId="{14A1A181-D2A0-4648-8E8F-9F152AEAC8D7}" destId="{2B292DCD-6E88-43FE-9743-55C130A80E87}" srcOrd="1" destOrd="0" presId="urn:microsoft.com/office/officeart/2008/layout/VerticalCurvedList"/>
    <dgm:cxn modelId="{6BBDA5FF-EDB5-4D53-9B37-CBA1C1283131}" type="presParOf" srcId="{14A1A181-D2A0-4648-8E8F-9F152AEAC8D7}" destId="{8464340A-3D60-40D1-83CC-23369B5F30DF}" srcOrd="2" destOrd="0" presId="urn:microsoft.com/office/officeart/2008/layout/VerticalCurvedList"/>
    <dgm:cxn modelId="{ECD2BFB3-9156-4008-BDAB-64D0F8A5DF7E}" type="presParOf" srcId="{14A1A181-D2A0-4648-8E8F-9F152AEAC8D7}" destId="{7F0F0574-373A-475F-B5AF-DA7F3317CED5}" srcOrd="3" destOrd="0" presId="urn:microsoft.com/office/officeart/2008/layout/VerticalCurvedList"/>
    <dgm:cxn modelId="{1D35811A-B703-42B1-A2B3-F60E8E0587AD}" type="presParOf" srcId="{F1F97FD1-8DB7-4453-AEE7-9E8650167D7B}" destId="{A191D3FE-841E-43DB-8FDC-F4154BF9FCBE}" srcOrd="1" destOrd="0" presId="urn:microsoft.com/office/officeart/2008/layout/VerticalCurvedList"/>
    <dgm:cxn modelId="{B80E0366-758C-4FEA-877E-BDF323A036AE}" type="presParOf" srcId="{F1F97FD1-8DB7-4453-AEE7-9E8650167D7B}" destId="{153AB39D-EDDA-4792-9FEA-4E84E7EAF04F}" srcOrd="2" destOrd="0" presId="urn:microsoft.com/office/officeart/2008/layout/VerticalCurvedList"/>
    <dgm:cxn modelId="{F2BB1ACB-0900-470D-AF01-50A096F63ED2}" type="presParOf" srcId="{153AB39D-EDDA-4792-9FEA-4E84E7EAF04F}" destId="{4DBD8321-5A20-410B-B10E-F3511F678490}" srcOrd="0" destOrd="0" presId="urn:microsoft.com/office/officeart/2008/layout/VerticalCurvedList"/>
    <dgm:cxn modelId="{7DF73704-A975-41E8-A78E-E0BE2D107AEE}" type="presParOf" srcId="{F1F97FD1-8DB7-4453-AEE7-9E8650167D7B}" destId="{AA618C36-8329-4412-A053-63106CC86290}" srcOrd="3" destOrd="0" presId="urn:microsoft.com/office/officeart/2008/layout/VerticalCurvedList"/>
    <dgm:cxn modelId="{BE315AC7-7016-43AD-A6BF-AD895CA696A6}" type="presParOf" srcId="{F1F97FD1-8DB7-4453-AEE7-9E8650167D7B}" destId="{A9CA764A-925A-4F42-9068-91AE5FA42016}" srcOrd="4" destOrd="0" presId="urn:microsoft.com/office/officeart/2008/layout/VerticalCurvedList"/>
    <dgm:cxn modelId="{F3D1C160-CB69-459E-B57B-A3877CC21E25}" type="presParOf" srcId="{A9CA764A-925A-4F42-9068-91AE5FA42016}" destId="{09969C0A-31BA-44C8-9ED3-533172A2961C}" srcOrd="0" destOrd="0" presId="urn:microsoft.com/office/officeart/2008/layout/VerticalCurvedList"/>
    <dgm:cxn modelId="{5D8AA8F8-198F-42FC-8765-999BCD4B30BB}" type="presParOf" srcId="{F1F97FD1-8DB7-4453-AEE7-9E8650167D7B}" destId="{63C54C09-B342-466F-9647-B1AFCA47CCB2}" srcOrd="5" destOrd="0" presId="urn:microsoft.com/office/officeart/2008/layout/VerticalCurvedList"/>
    <dgm:cxn modelId="{4B3D21DE-77EE-4A78-88FE-D5AEF0AF4CF6}" type="presParOf" srcId="{F1F97FD1-8DB7-4453-AEE7-9E8650167D7B}" destId="{7BC87E94-0BAD-4041-B148-5E79A5883D0B}" srcOrd="6" destOrd="0" presId="urn:microsoft.com/office/officeart/2008/layout/VerticalCurvedList"/>
    <dgm:cxn modelId="{976261F7-055A-41C3-937B-A39E8CF70E49}" type="presParOf" srcId="{7BC87E94-0BAD-4041-B148-5E79A5883D0B}" destId="{FD8B2D3B-AAFC-4C8C-98E6-F521DDB3007F}" srcOrd="0" destOrd="0" presId="urn:microsoft.com/office/officeart/2008/layout/VerticalCurvedList"/>
    <dgm:cxn modelId="{2480C868-D63A-4A81-948C-A1C6403D050E}" type="presParOf" srcId="{F1F97FD1-8DB7-4453-AEE7-9E8650167D7B}" destId="{3ACBAC76-EC53-45A1-B819-E4D8CBE9348F}" srcOrd="7" destOrd="0" presId="urn:microsoft.com/office/officeart/2008/layout/VerticalCurvedList"/>
    <dgm:cxn modelId="{2EC29096-DDB6-4591-9C76-56DC011D50E9}" type="presParOf" srcId="{F1F97FD1-8DB7-4453-AEE7-9E8650167D7B}" destId="{AF7F6CB5-8DE2-432A-9EE0-96E8FD73B036}" srcOrd="8" destOrd="0" presId="urn:microsoft.com/office/officeart/2008/layout/VerticalCurvedList"/>
    <dgm:cxn modelId="{A622BEBA-B723-4EFA-A043-9AC3B8B18C1F}" type="presParOf" srcId="{AF7F6CB5-8DE2-432A-9EE0-96E8FD73B036}" destId="{814AA366-EC79-43FE-B59B-986582D9D01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B7C078-696F-4505-AB3E-14F8DAA567CF}" type="doc">
      <dgm:prSet loTypeId="urn:microsoft.com/office/officeart/2008/layout/VerticalCurv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07B1267-FBE2-4819-9E89-28FD5DC2F8D3}">
      <dgm:prSet phldrT="[Text]"/>
      <dgm:spPr/>
      <dgm:t>
        <a:bodyPr/>
        <a:lstStyle/>
        <a:p>
          <a:r>
            <a:rPr lang="en-US" dirty="0"/>
            <a:t>Clarifying distinctions to external stakeholders</a:t>
          </a:r>
        </a:p>
      </dgm:t>
    </dgm:pt>
    <dgm:pt modelId="{230C97ED-8283-48EA-9844-53F476A0B38D}" type="parTrans" cxnId="{4C047A72-C62B-484A-9697-3530CEB8776E}">
      <dgm:prSet/>
      <dgm:spPr/>
      <dgm:t>
        <a:bodyPr/>
        <a:lstStyle/>
        <a:p>
          <a:endParaRPr lang="en-US"/>
        </a:p>
      </dgm:t>
    </dgm:pt>
    <dgm:pt modelId="{4291B0AD-EC05-41C4-96F3-299A72C7CBBB}" type="sibTrans" cxnId="{4C047A72-C62B-484A-9697-3530CEB8776E}">
      <dgm:prSet/>
      <dgm:spPr/>
      <dgm:t>
        <a:bodyPr/>
        <a:lstStyle/>
        <a:p>
          <a:endParaRPr lang="en-US"/>
        </a:p>
      </dgm:t>
    </dgm:pt>
    <dgm:pt modelId="{5213D7D7-4F68-4A77-AED4-CB2D9EE043A4}">
      <dgm:prSet phldrT="[Text]"/>
      <dgm:spPr/>
      <dgm:t>
        <a:bodyPr/>
        <a:lstStyle/>
        <a:p>
          <a:r>
            <a:rPr lang="en-US" dirty="0"/>
            <a:t>Clarifying internal distinctions</a:t>
          </a:r>
        </a:p>
      </dgm:t>
    </dgm:pt>
    <dgm:pt modelId="{A2F612AA-E291-43A2-921F-81DA2C3AC369}" type="parTrans" cxnId="{DD7826A9-E35A-4B70-8818-B20F7CA44039}">
      <dgm:prSet/>
      <dgm:spPr/>
      <dgm:t>
        <a:bodyPr/>
        <a:lstStyle/>
        <a:p>
          <a:endParaRPr lang="en-US"/>
        </a:p>
      </dgm:t>
    </dgm:pt>
    <dgm:pt modelId="{33E66CDB-FF38-4CFF-A153-3AE2F8370C19}" type="sibTrans" cxnId="{DD7826A9-E35A-4B70-8818-B20F7CA44039}">
      <dgm:prSet/>
      <dgm:spPr/>
      <dgm:t>
        <a:bodyPr/>
        <a:lstStyle/>
        <a:p>
          <a:endParaRPr lang="en-US"/>
        </a:p>
      </dgm:t>
    </dgm:pt>
    <dgm:pt modelId="{E5D56CB5-B9F7-4645-8C96-6E8D9E059C3D}">
      <dgm:prSet phldrT="[Text]"/>
      <dgm:spPr/>
      <dgm:t>
        <a:bodyPr/>
        <a:lstStyle/>
        <a:p>
          <a:r>
            <a:rPr lang="en-US" dirty="0"/>
            <a:t>Time constraints for collaboration &amp; innovation</a:t>
          </a:r>
        </a:p>
      </dgm:t>
    </dgm:pt>
    <dgm:pt modelId="{AD8CCFFF-216C-4D73-AD0A-8B2F200D1C4A}" type="parTrans" cxnId="{E9EB70AF-FF48-4842-9EE1-DB6B261D962E}">
      <dgm:prSet/>
      <dgm:spPr/>
      <dgm:t>
        <a:bodyPr/>
        <a:lstStyle/>
        <a:p>
          <a:endParaRPr lang="en-US"/>
        </a:p>
      </dgm:t>
    </dgm:pt>
    <dgm:pt modelId="{593C8B5B-9DE3-4569-AC80-D2B62080DD68}" type="sibTrans" cxnId="{E9EB70AF-FF48-4842-9EE1-DB6B261D962E}">
      <dgm:prSet/>
      <dgm:spPr/>
      <dgm:t>
        <a:bodyPr/>
        <a:lstStyle/>
        <a:p>
          <a:endParaRPr lang="en-US"/>
        </a:p>
      </dgm:t>
    </dgm:pt>
    <dgm:pt modelId="{29E37D0C-C46E-4DB5-8756-1755D5A76C0E}" type="pres">
      <dgm:prSet presAssocID="{2BB7C078-696F-4505-AB3E-14F8DAA567CF}" presName="Name0" presStyleCnt="0">
        <dgm:presLayoutVars>
          <dgm:chMax val="7"/>
          <dgm:chPref val="7"/>
          <dgm:dir/>
        </dgm:presLayoutVars>
      </dgm:prSet>
      <dgm:spPr/>
    </dgm:pt>
    <dgm:pt modelId="{F1F97FD1-8DB7-4453-AEE7-9E8650167D7B}" type="pres">
      <dgm:prSet presAssocID="{2BB7C078-696F-4505-AB3E-14F8DAA567CF}" presName="Name1" presStyleCnt="0"/>
      <dgm:spPr/>
    </dgm:pt>
    <dgm:pt modelId="{14A1A181-D2A0-4648-8E8F-9F152AEAC8D7}" type="pres">
      <dgm:prSet presAssocID="{2BB7C078-696F-4505-AB3E-14F8DAA567CF}" presName="cycle" presStyleCnt="0"/>
      <dgm:spPr/>
    </dgm:pt>
    <dgm:pt modelId="{99092E9E-6619-4D89-8DEE-05C021EA4E23}" type="pres">
      <dgm:prSet presAssocID="{2BB7C078-696F-4505-AB3E-14F8DAA567CF}" presName="srcNode" presStyleLbl="node1" presStyleIdx="0" presStyleCnt="3"/>
      <dgm:spPr/>
    </dgm:pt>
    <dgm:pt modelId="{2B292DCD-6E88-43FE-9743-55C130A80E87}" type="pres">
      <dgm:prSet presAssocID="{2BB7C078-696F-4505-AB3E-14F8DAA567CF}" presName="conn" presStyleLbl="parChTrans1D2" presStyleIdx="0" presStyleCnt="1"/>
      <dgm:spPr/>
    </dgm:pt>
    <dgm:pt modelId="{8464340A-3D60-40D1-83CC-23369B5F30DF}" type="pres">
      <dgm:prSet presAssocID="{2BB7C078-696F-4505-AB3E-14F8DAA567CF}" presName="extraNode" presStyleLbl="node1" presStyleIdx="0" presStyleCnt="3"/>
      <dgm:spPr/>
    </dgm:pt>
    <dgm:pt modelId="{7F0F0574-373A-475F-B5AF-DA7F3317CED5}" type="pres">
      <dgm:prSet presAssocID="{2BB7C078-696F-4505-AB3E-14F8DAA567CF}" presName="dstNode" presStyleLbl="node1" presStyleIdx="0" presStyleCnt="3"/>
      <dgm:spPr/>
    </dgm:pt>
    <dgm:pt modelId="{A191D3FE-841E-43DB-8FDC-F4154BF9FCBE}" type="pres">
      <dgm:prSet presAssocID="{107B1267-FBE2-4819-9E89-28FD5DC2F8D3}" presName="text_1" presStyleLbl="node1" presStyleIdx="0" presStyleCnt="3">
        <dgm:presLayoutVars>
          <dgm:bulletEnabled val="1"/>
        </dgm:presLayoutVars>
      </dgm:prSet>
      <dgm:spPr/>
    </dgm:pt>
    <dgm:pt modelId="{153AB39D-EDDA-4792-9FEA-4E84E7EAF04F}" type="pres">
      <dgm:prSet presAssocID="{107B1267-FBE2-4819-9E89-28FD5DC2F8D3}" presName="accent_1" presStyleCnt="0"/>
      <dgm:spPr/>
    </dgm:pt>
    <dgm:pt modelId="{4DBD8321-5A20-410B-B10E-F3511F678490}" type="pres">
      <dgm:prSet presAssocID="{107B1267-FBE2-4819-9E89-28FD5DC2F8D3}" presName="accentRepeatNode" presStyleLbl="solidFgAcc1" presStyleIdx="0" presStyleCnt="3"/>
      <dgm:spPr/>
    </dgm:pt>
    <dgm:pt modelId="{AA618C36-8329-4412-A053-63106CC86290}" type="pres">
      <dgm:prSet presAssocID="{5213D7D7-4F68-4A77-AED4-CB2D9EE043A4}" presName="text_2" presStyleLbl="node1" presStyleIdx="1" presStyleCnt="3">
        <dgm:presLayoutVars>
          <dgm:bulletEnabled val="1"/>
        </dgm:presLayoutVars>
      </dgm:prSet>
      <dgm:spPr/>
    </dgm:pt>
    <dgm:pt modelId="{A9CA764A-925A-4F42-9068-91AE5FA42016}" type="pres">
      <dgm:prSet presAssocID="{5213D7D7-4F68-4A77-AED4-CB2D9EE043A4}" presName="accent_2" presStyleCnt="0"/>
      <dgm:spPr/>
    </dgm:pt>
    <dgm:pt modelId="{09969C0A-31BA-44C8-9ED3-533172A2961C}" type="pres">
      <dgm:prSet presAssocID="{5213D7D7-4F68-4A77-AED4-CB2D9EE043A4}" presName="accentRepeatNode" presStyleLbl="solidFgAcc1" presStyleIdx="1" presStyleCnt="3"/>
      <dgm:spPr/>
    </dgm:pt>
    <dgm:pt modelId="{63C54C09-B342-466F-9647-B1AFCA47CCB2}" type="pres">
      <dgm:prSet presAssocID="{E5D56CB5-B9F7-4645-8C96-6E8D9E059C3D}" presName="text_3" presStyleLbl="node1" presStyleIdx="2" presStyleCnt="3">
        <dgm:presLayoutVars>
          <dgm:bulletEnabled val="1"/>
        </dgm:presLayoutVars>
      </dgm:prSet>
      <dgm:spPr/>
    </dgm:pt>
    <dgm:pt modelId="{7BC87E94-0BAD-4041-B148-5E79A5883D0B}" type="pres">
      <dgm:prSet presAssocID="{E5D56CB5-B9F7-4645-8C96-6E8D9E059C3D}" presName="accent_3" presStyleCnt="0"/>
      <dgm:spPr/>
    </dgm:pt>
    <dgm:pt modelId="{FD8B2D3B-AAFC-4C8C-98E6-F521DDB3007F}" type="pres">
      <dgm:prSet presAssocID="{E5D56CB5-B9F7-4645-8C96-6E8D9E059C3D}" presName="accentRepeatNode" presStyleLbl="solidFgAcc1" presStyleIdx="2" presStyleCnt="3"/>
      <dgm:spPr/>
    </dgm:pt>
  </dgm:ptLst>
  <dgm:cxnLst>
    <dgm:cxn modelId="{DED77D19-7EAF-44C7-99B7-BA0CB72A1FAD}" type="presOf" srcId="{2BB7C078-696F-4505-AB3E-14F8DAA567CF}" destId="{29E37D0C-C46E-4DB5-8756-1755D5A76C0E}" srcOrd="0" destOrd="0" presId="urn:microsoft.com/office/officeart/2008/layout/VerticalCurvedList"/>
    <dgm:cxn modelId="{D76AEC1D-B05F-48C8-B3F8-FECEBFAE9EA5}" type="presOf" srcId="{107B1267-FBE2-4819-9E89-28FD5DC2F8D3}" destId="{A191D3FE-841E-43DB-8FDC-F4154BF9FCBE}" srcOrd="0" destOrd="0" presId="urn:microsoft.com/office/officeart/2008/layout/VerticalCurvedList"/>
    <dgm:cxn modelId="{23D97046-1AFF-44E2-A8F2-43B8F404F89D}" type="presOf" srcId="{E5D56CB5-B9F7-4645-8C96-6E8D9E059C3D}" destId="{63C54C09-B342-466F-9647-B1AFCA47CCB2}" srcOrd="0" destOrd="0" presId="urn:microsoft.com/office/officeart/2008/layout/VerticalCurvedList"/>
    <dgm:cxn modelId="{4C047A72-C62B-484A-9697-3530CEB8776E}" srcId="{2BB7C078-696F-4505-AB3E-14F8DAA567CF}" destId="{107B1267-FBE2-4819-9E89-28FD5DC2F8D3}" srcOrd="0" destOrd="0" parTransId="{230C97ED-8283-48EA-9844-53F476A0B38D}" sibTransId="{4291B0AD-EC05-41C4-96F3-299A72C7CBBB}"/>
    <dgm:cxn modelId="{DD7826A9-E35A-4B70-8818-B20F7CA44039}" srcId="{2BB7C078-696F-4505-AB3E-14F8DAA567CF}" destId="{5213D7D7-4F68-4A77-AED4-CB2D9EE043A4}" srcOrd="1" destOrd="0" parTransId="{A2F612AA-E291-43A2-921F-81DA2C3AC369}" sibTransId="{33E66CDB-FF38-4CFF-A153-3AE2F8370C19}"/>
    <dgm:cxn modelId="{E9EB70AF-FF48-4842-9EE1-DB6B261D962E}" srcId="{2BB7C078-696F-4505-AB3E-14F8DAA567CF}" destId="{E5D56CB5-B9F7-4645-8C96-6E8D9E059C3D}" srcOrd="2" destOrd="0" parTransId="{AD8CCFFF-216C-4D73-AD0A-8B2F200D1C4A}" sibTransId="{593C8B5B-9DE3-4569-AC80-D2B62080DD68}"/>
    <dgm:cxn modelId="{70FE75B5-9996-4382-BF38-6CC7089775A7}" type="presOf" srcId="{5213D7D7-4F68-4A77-AED4-CB2D9EE043A4}" destId="{AA618C36-8329-4412-A053-63106CC86290}" srcOrd="0" destOrd="0" presId="urn:microsoft.com/office/officeart/2008/layout/VerticalCurvedList"/>
    <dgm:cxn modelId="{FE78D8CF-389C-4D5E-9F1E-54D1AC223B98}" type="presOf" srcId="{4291B0AD-EC05-41C4-96F3-299A72C7CBBB}" destId="{2B292DCD-6E88-43FE-9743-55C130A80E87}" srcOrd="0" destOrd="0" presId="urn:microsoft.com/office/officeart/2008/layout/VerticalCurvedList"/>
    <dgm:cxn modelId="{E1988C12-D44C-467D-9EEE-1185CB5FE9B5}" type="presParOf" srcId="{29E37D0C-C46E-4DB5-8756-1755D5A76C0E}" destId="{F1F97FD1-8DB7-4453-AEE7-9E8650167D7B}" srcOrd="0" destOrd="0" presId="urn:microsoft.com/office/officeart/2008/layout/VerticalCurvedList"/>
    <dgm:cxn modelId="{4651A27A-BB7F-4854-98D6-D0B63ADF170B}" type="presParOf" srcId="{F1F97FD1-8DB7-4453-AEE7-9E8650167D7B}" destId="{14A1A181-D2A0-4648-8E8F-9F152AEAC8D7}" srcOrd="0" destOrd="0" presId="urn:microsoft.com/office/officeart/2008/layout/VerticalCurvedList"/>
    <dgm:cxn modelId="{2672B114-BBA3-460A-A5A6-6182CDA7CA00}" type="presParOf" srcId="{14A1A181-D2A0-4648-8E8F-9F152AEAC8D7}" destId="{99092E9E-6619-4D89-8DEE-05C021EA4E23}" srcOrd="0" destOrd="0" presId="urn:microsoft.com/office/officeart/2008/layout/VerticalCurvedList"/>
    <dgm:cxn modelId="{67494E29-3A15-4E24-A273-1518FA0C2009}" type="presParOf" srcId="{14A1A181-D2A0-4648-8E8F-9F152AEAC8D7}" destId="{2B292DCD-6E88-43FE-9743-55C130A80E87}" srcOrd="1" destOrd="0" presId="urn:microsoft.com/office/officeart/2008/layout/VerticalCurvedList"/>
    <dgm:cxn modelId="{6BBDA5FF-EDB5-4D53-9B37-CBA1C1283131}" type="presParOf" srcId="{14A1A181-D2A0-4648-8E8F-9F152AEAC8D7}" destId="{8464340A-3D60-40D1-83CC-23369B5F30DF}" srcOrd="2" destOrd="0" presId="urn:microsoft.com/office/officeart/2008/layout/VerticalCurvedList"/>
    <dgm:cxn modelId="{ECD2BFB3-9156-4008-BDAB-64D0F8A5DF7E}" type="presParOf" srcId="{14A1A181-D2A0-4648-8E8F-9F152AEAC8D7}" destId="{7F0F0574-373A-475F-B5AF-DA7F3317CED5}" srcOrd="3" destOrd="0" presId="urn:microsoft.com/office/officeart/2008/layout/VerticalCurvedList"/>
    <dgm:cxn modelId="{1D35811A-B703-42B1-A2B3-F60E8E0587AD}" type="presParOf" srcId="{F1F97FD1-8DB7-4453-AEE7-9E8650167D7B}" destId="{A191D3FE-841E-43DB-8FDC-F4154BF9FCBE}" srcOrd="1" destOrd="0" presId="urn:microsoft.com/office/officeart/2008/layout/VerticalCurvedList"/>
    <dgm:cxn modelId="{B80E0366-758C-4FEA-877E-BDF323A036AE}" type="presParOf" srcId="{F1F97FD1-8DB7-4453-AEE7-9E8650167D7B}" destId="{153AB39D-EDDA-4792-9FEA-4E84E7EAF04F}" srcOrd="2" destOrd="0" presId="urn:microsoft.com/office/officeart/2008/layout/VerticalCurvedList"/>
    <dgm:cxn modelId="{F2BB1ACB-0900-470D-AF01-50A096F63ED2}" type="presParOf" srcId="{153AB39D-EDDA-4792-9FEA-4E84E7EAF04F}" destId="{4DBD8321-5A20-410B-B10E-F3511F678490}" srcOrd="0" destOrd="0" presId="urn:microsoft.com/office/officeart/2008/layout/VerticalCurvedList"/>
    <dgm:cxn modelId="{7DF73704-A975-41E8-A78E-E0BE2D107AEE}" type="presParOf" srcId="{F1F97FD1-8DB7-4453-AEE7-9E8650167D7B}" destId="{AA618C36-8329-4412-A053-63106CC86290}" srcOrd="3" destOrd="0" presId="urn:microsoft.com/office/officeart/2008/layout/VerticalCurvedList"/>
    <dgm:cxn modelId="{BE315AC7-7016-43AD-A6BF-AD895CA696A6}" type="presParOf" srcId="{F1F97FD1-8DB7-4453-AEE7-9E8650167D7B}" destId="{A9CA764A-925A-4F42-9068-91AE5FA42016}" srcOrd="4" destOrd="0" presId="urn:microsoft.com/office/officeart/2008/layout/VerticalCurvedList"/>
    <dgm:cxn modelId="{F3D1C160-CB69-459E-B57B-A3877CC21E25}" type="presParOf" srcId="{A9CA764A-925A-4F42-9068-91AE5FA42016}" destId="{09969C0A-31BA-44C8-9ED3-533172A2961C}" srcOrd="0" destOrd="0" presId="urn:microsoft.com/office/officeart/2008/layout/VerticalCurvedList"/>
    <dgm:cxn modelId="{5D8AA8F8-198F-42FC-8765-999BCD4B30BB}" type="presParOf" srcId="{F1F97FD1-8DB7-4453-AEE7-9E8650167D7B}" destId="{63C54C09-B342-466F-9647-B1AFCA47CCB2}" srcOrd="5" destOrd="0" presId="urn:microsoft.com/office/officeart/2008/layout/VerticalCurvedList"/>
    <dgm:cxn modelId="{4B3D21DE-77EE-4A78-88FE-D5AEF0AF4CF6}" type="presParOf" srcId="{F1F97FD1-8DB7-4453-AEE7-9E8650167D7B}" destId="{7BC87E94-0BAD-4041-B148-5E79A5883D0B}" srcOrd="6" destOrd="0" presId="urn:microsoft.com/office/officeart/2008/layout/VerticalCurvedList"/>
    <dgm:cxn modelId="{976261F7-055A-41C3-937B-A39E8CF70E49}" type="presParOf" srcId="{7BC87E94-0BAD-4041-B148-5E79A5883D0B}" destId="{FD8B2D3B-AAFC-4C8C-98E6-F521DDB3007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92DCD-6E88-43FE-9743-55C130A80E87}">
      <dsp:nvSpPr>
        <dsp:cNvPr id="0" name=""/>
        <dsp:cNvSpPr/>
      </dsp:nvSpPr>
      <dsp:spPr>
        <a:xfrm>
          <a:off x="-3770543" y="-579169"/>
          <a:ext cx="4494210" cy="4494210"/>
        </a:xfrm>
        <a:prstGeom prst="blockArc">
          <a:avLst>
            <a:gd name="adj1" fmla="val 18900000"/>
            <a:gd name="adj2" fmla="val 2700000"/>
            <a:gd name="adj3" fmla="val 481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91D3FE-841E-43DB-8FDC-F4154BF9FCBE}">
      <dsp:nvSpPr>
        <dsp:cNvPr id="0" name=""/>
        <dsp:cNvSpPr/>
      </dsp:nvSpPr>
      <dsp:spPr>
        <a:xfrm>
          <a:off x="379301" y="256461"/>
          <a:ext cx="7277164" cy="51319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34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Current state</a:t>
          </a:r>
        </a:p>
      </dsp:txBody>
      <dsp:txXfrm>
        <a:off x="379301" y="256461"/>
        <a:ext cx="7277164" cy="513190"/>
      </dsp:txXfrm>
    </dsp:sp>
    <dsp:sp modelId="{4DBD8321-5A20-410B-B10E-F3511F678490}">
      <dsp:nvSpPr>
        <dsp:cNvPr id="0" name=""/>
        <dsp:cNvSpPr/>
      </dsp:nvSpPr>
      <dsp:spPr>
        <a:xfrm>
          <a:off x="58557" y="192312"/>
          <a:ext cx="641487" cy="64148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618C36-8329-4412-A053-63106CC86290}">
      <dsp:nvSpPr>
        <dsp:cNvPr id="0" name=""/>
        <dsp:cNvSpPr/>
      </dsp:nvSpPr>
      <dsp:spPr>
        <a:xfrm>
          <a:off x="673525" y="1026380"/>
          <a:ext cx="6982940" cy="51319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34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How we got here</a:t>
          </a:r>
        </a:p>
      </dsp:txBody>
      <dsp:txXfrm>
        <a:off x="673525" y="1026380"/>
        <a:ext cx="6982940" cy="513190"/>
      </dsp:txXfrm>
    </dsp:sp>
    <dsp:sp modelId="{09969C0A-31BA-44C8-9ED3-533172A2961C}">
      <dsp:nvSpPr>
        <dsp:cNvPr id="0" name=""/>
        <dsp:cNvSpPr/>
      </dsp:nvSpPr>
      <dsp:spPr>
        <a:xfrm>
          <a:off x="352781" y="962231"/>
          <a:ext cx="641487" cy="64148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54C09-B342-466F-9647-B1AFCA47CCB2}">
      <dsp:nvSpPr>
        <dsp:cNvPr id="0" name=""/>
        <dsp:cNvSpPr/>
      </dsp:nvSpPr>
      <dsp:spPr>
        <a:xfrm>
          <a:off x="673525" y="1796299"/>
          <a:ext cx="6982940" cy="51319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34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Structural &amp; cultural differences</a:t>
          </a:r>
        </a:p>
      </dsp:txBody>
      <dsp:txXfrm>
        <a:off x="673525" y="1796299"/>
        <a:ext cx="6982940" cy="513190"/>
      </dsp:txXfrm>
    </dsp:sp>
    <dsp:sp modelId="{FD8B2D3B-AAFC-4C8C-98E6-F521DDB3007F}">
      <dsp:nvSpPr>
        <dsp:cNvPr id="0" name=""/>
        <dsp:cNvSpPr/>
      </dsp:nvSpPr>
      <dsp:spPr>
        <a:xfrm>
          <a:off x="352781" y="1732151"/>
          <a:ext cx="641487" cy="64148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BAC76-EC53-45A1-B819-E4D8CBE9348F}">
      <dsp:nvSpPr>
        <dsp:cNvPr id="0" name=""/>
        <dsp:cNvSpPr/>
      </dsp:nvSpPr>
      <dsp:spPr>
        <a:xfrm>
          <a:off x="379301" y="2566218"/>
          <a:ext cx="7277164" cy="51319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34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Takeaways</a:t>
          </a:r>
        </a:p>
      </dsp:txBody>
      <dsp:txXfrm>
        <a:off x="379301" y="2566218"/>
        <a:ext cx="7277164" cy="513190"/>
      </dsp:txXfrm>
    </dsp:sp>
    <dsp:sp modelId="{814AA366-EC79-43FE-B59B-986582D9D01F}">
      <dsp:nvSpPr>
        <dsp:cNvPr id="0" name=""/>
        <dsp:cNvSpPr/>
      </dsp:nvSpPr>
      <dsp:spPr>
        <a:xfrm>
          <a:off x="58557" y="2502070"/>
          <a:ext cx="641487" cy="64148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92DCD-6E88-43FE-9743-55C130A80E87}">
      <dsp:nvSpPr>
        <dsp:cNvPr id="0" name=""/>
        <dsp:cNvSpPr/>
      </dsp:nvSpPr>
      <dsp:spPr>
        <a:xfrm>
          <a:off x="-3770543" y="-579169"/>
          <a:ext cx="4494210" cy="4494210"/>
        </a:xfrm>
        <a:prstGeom prst="blockArc">
          <a:avLst>
            <a:gd name="adj1" fmla="val 18900000"/>
            <a:gd name="adj2" fmla="val 2700000"/>
            <a:gd name="adj3" fmla="val 481"/>
          </a:avLst>
        </a:pr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91D3FE-841E-43DB-8FDC-F4154BF9FCBE}">
      <dsp:nvSpPr>
        <dsp:cNvPr id="0" name=""/>
        <dsp:cNvSpPr/>
      </dsp:nvSpPr>
      <dsp:spPr>
        <a:xfrm>
          <a:off x="465367" y="333587"/>
          <a:ext cx="7191099" cy="66717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9570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Clarifying distinctions to external stakeholders</a:t>
          </a:r>
        </a:p>
      </dsp:txBody>
      <dsp:txXfrm>
        <a:off x="465367" y="333587"/>
        <a:ext cx="7191099" cy="667174"/>
      </dsp:txXfrm>
    </dsp:sp>
    <dsp:sp modelId="{4DBD8321-5A20-410B-B10E-F3511F678490}">
      <dsp:nvSpPr>
        <dsp:cNvPr id="0" name=""/>
        <dsp:cNvSpPr/>
      </dsp:nvSpPr>
      <dsp:spPr>
        <a:xfrm>
          <a:off x="48383" y="250190"/>
          <a:ext cx="833967" cy="83396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618C36-8329-4412-A053-63106CC86290}">
      <dsp:nvSpPr>
        <dsp:cNvPr id="0" name=""/>
        <dsp:cNvSpPr/>
      </dsp:nvSpPr>
      <dsp:spPr>
        <a:xfrm>
          <a:off x="707885" y="1334348"/>
          <a:ext cx="6948581" cy="66717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9570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Clarifying internal distinctions</a:t>
          </a:r>
        </a:p>
      </dsp:txBody>
      <dsp:txXfrm>
        <a:off x="707885" y="1334348"/>
        <a:ext cx="6948581" cy="667174"/>
      </dsp:txXfrm>
    </dsp:sp>
    <dsp:sp modelId="{09969C0A-31BA-44C8-9ED3-533172A2961C}">
      <dsp:nvSpPr>
        <dsp:cNvPr id="0" name=""/>
        <dsp:cNvSpPr/>
      </dsp:nvSpPr>
      <dsp:spPr>
        <a:xfrm>
          <a:off x="290901" y="1250951"/>
          <a:ext cx="833967" cy="83396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54C09-B342-466F-9647-B1AFCA47CCB2}">
      <dsp:nvSpPr>
        <dsp:cNvPr id="0" name=""/>
        <dsp:cNvSpPr/>
      </dsp:nvSpPr>
      <dsp:spPr>
        <a:xfrm>
          <a:off x="465367" y="2335109"/>
          <a:ext cx="7191099" cy="66717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9570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Time constraints for collaboration &amp; innovation</a:t>
          </a:r>
        </a:p>
      </dsp:txBody>
      <dsp:txXfrm>
        <a:off x="465367" y="2335109"/>
        <a:ext cx="7191099" cy="667174"/>
      </dsp:txXfrm>
    </dsp:sp>
    <dsp:sp modelId="{FD8B2D3B-AAFC-4C8C-98E6-F521DDB3007F}">
      <dsp:nvSpPr>
        <dsp:cNvPr id="0" name=""/>
        <dsp:cNvSpPr/>
      </dsp:nvSpPr>
      <dsp:spPr>
        <a:xfrm>
          <a:off x="48383" y="2251712"/>
          <a:ext cx="833967" cy="83396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" name="Google Shape;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3479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34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2736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1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1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Dr. Braden J. Hosch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Stony Brook University</a:t>
            </a:r>
            <a:endParaRPr/>
          </a:p>
        </p:txBody>
      </p:sp>
      <p:sp>
        <p:nvSpPr>
          <p:cNvPr id="150" name="Google Shape;150;p13:notes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International Conference on Higher Education and Innovation</a:t>
            </a:r>
            <a:endParaRPr/>
          </a:p>
        </p:txBody>
      </p:sp>
      <p:sp>
        <p:nvSpPr>
          <p:cNvPr id="151" name="Google Shape;151;p1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238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df1b3b27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2df1b3b27b4_0_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g2df1b3b27b4_0_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df1b3b27b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2df1b3b27b4_0_5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g2df1b3b27b4_0_5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df1b3b27b4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2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2df1b3b27b4_0_11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g2df1b3b27b4_0_11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df1b3b27b4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2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2df1b3b27b4_0_17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g2df1b3b27b4_0_17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5503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/>
              <a:t>Prior state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Describe the past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Clean data, prepare error reports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Compliance reporting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Primary Audiences: ?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/>
              <a:t>Current / Future state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Predict the future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Govern data, build architecture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Support university strategy (legislative advocacy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Primary audiences: VPs, AVPs, Deans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[Absent] program review support, assessment, surveys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80982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719965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5" name="Google Shape;3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042296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7" name="Google Shape;3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" name="Google Shape;6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742950" lvl="1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82" name="Google Shape;82;p6:notes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BWG Presentation Template - DRAFT Updated 1-17-18</a:t>
            </a:r>
            <a:endParaRPr/>
          </a:p>
        </p:txBody>
      </p:sp>
      <p:sp>
        <p:nvSpPr>
          <p:cNvPr id="83" name="Google Shape;83;p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BU Logo">
  <p:cSld name="SBU Logo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623" y="1079817"/>
            <a:ext cx="3361036" cy="574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21;p22"/>
          <p:cNvCxnSpPr/>
          <p:nvPr/>
        </p:nvCxnSpPr>
        <p:spPr>
          <a:xfrm rot="10800000" flipH="1">
            <a:off x="1649601" y="3868967"/>
            <a:ext cx="7595138" cy="7433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2" name="Google Shape;22;p22"/>
          <p:cNvSpPr txBox="1">
            <a:spLocks noGrp="1"/>
          </p:cNvSpPr>
          <p:nvPr>
            <p:ph type="body" idx="1"/>
          </p:nvPr>
        </p:nvSpPr>
        <p:spPr>
          <a:xfrm>
            <a:off x="1557989" y="4022538"/>
            <a:ext cx="6418317" cy="43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BU Bulleted Text">
  <p:cSld name="SBU Bulleted 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title"/>
          </p:nvPr>
        </p:nvSpPr>
        <p:spPr>
          <a:xfrm>
            <a:off x="606287" y="581740"/>
            <a:ext cx="7881730" cy="531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body" idx="1"/>
          </p:nvPr>
        </p:nvSpPr>
        <p:spPr>
          <a:xfrm>
            <a:off x="606287" y="1451113"/>
            <a:ext cx="7881730" cy="277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BU Centered Text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4"/>
          <p:cNvSpPr txBox="1">
            <a:spLocks noGrp="1"/>
          </p:cNvSpPr>
          <p:nvPr>
            <p:ph type="title"/>
          </p:nvPr>
        </p:nvSpPr>
        <p:spPr>
          <a:xfrm>
            <a:off x="596900" y="504825"/>
            <a:ext cx="7992784" cy="61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 sz="22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body" idx="1"/>
          </p:nvPr>
        </p:nvSpPr>
        <p:spPr>
          <a:xfrm>
            <a:off x="596900" y="1228725"/>
            <a:ext cx="7992784" cy="3102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333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BU Bulleted Text">
  <p:cSld name="1_SBU Bulleted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606287" y="581740"/>
            <a:ext cx="7881730" cy="531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aphicFrame>
        <p:nvGraphicFramePr>
          <p:cNvPr id="31" name="Google Shape;31;p25"/>
          <p:cNvGraphicFramePr/>
          <p:nvPr/>
        </p:nvGraphicFramePr>
        <p:xfrm>
          <a:off x="606287" y="1410788"/>
          <a:ext cx="7881730" cy="3192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BU Bulleted Text-2 Column">
  <p:cSld name="SBU Bulleted Text-2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6"/>
          <p:cNvSpPr txBox="1">
            <a:spLocks noGrp="1"/>
          </p:cNvSpPr>
          <p:nvPr>
            <p:ph type="title"/>
          </p:nvPr>
        </p:nvSpPr>
        <p:spPr>
          <a:xfrm>
            <a:off x="606287" y="581740"/>
            <a:ext cx="7881730" cy="531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body" idx="1"/>
          </p:nvPr>
        </p:nvSpPr>
        <p:spPr>
          <a:xfrm>
            <a:off x="606287" y="1451113"/>
            <a:ext cx="3840480" cy="277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2"/>
          </p:nvPr>
        </p:nvSpPr>
        <p:spPr>
          <a:xfrm>
            <a:off x="4625008" y="1451112"/>
            <a:ext cx="3840480" cy="277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BU Full Page Photo">
  <p:cSld name="SBU Full Page Phot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222" y="4677677"/>
            <a:ext cx="780725" cy="292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222" y="197984"/>
            <a:ext cx="1482117" cy="2534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27"/>
          <p:cNvSpPr txBox="1"/>
          <p:nvPr/>
        </p:nvSpPr>
        <p:spPr>
          <a:xfrm>
            <a:off x="6554163" y="477469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sz="10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1" name="Google Shape;41;p27"/>
          <p:cNvSpPr>
            <a:spLocks noGrp="1"/>
          </p:cNvSpPr>
          <p:nvPr>
            <p:ph type="pic" idx="2"/>
          </p:nvPr>
        </p:nvSpPr>
        <p:spPr>
          <a:xfrm>
            <a:off x="623222" y="602788"/>
            <a:ext cx="7896108" cy="336235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cxnSp>
        <p:nvCxnSpPr>
          <p:cNvPr id="42" name="Google Shape;42;p27"/>
          <p:cNvCxnSpPr/>
          <p:nvPr/>
        </p:nvCxnSpPr>
        <p:spPr>
          <a:xfrm>
            <a:off x="623222" y="4567041"/>
            <a:ext cx="7896109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43" name="Google Shape;43;p27"/>
          <p:cNvSpPr txBox="1">
            <a:spLocks noGrp="1"/>
          </p:cNvSpPr>
          <p:nvPr>
            <p:ph type="body" idx="1"/>
          </p:nvPr>
        </p:nvSpPr>
        <p:spPr>
          <a:xfrm>
            <a:off x="5564305" y="4082394"/>
            <a:ext cx="2955025" cy="25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-Line Hed &amp; Bullets">
  <p:cSld name="1-Line Hed &amp; Bulle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8"/>
          <p:cNvSpPr txBox="1">
            <a:spLocks noGrp="1"/>
          </p:cNvSpPr>
          <p:nvPr>
            <p:ph type="sldNum" idx="12"/>
          </p:nvPr>
        </p:nvSpPr>
        <p:spPr>
          <a:xfrm>
            <a:off x="6342867" y="471489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1"/>
          </p:nvPr>
        </p:nvSpPr>
        <p:spPr>
          <a:xfrm>
            <a:off x="800100" y="1680695"/>
            <a:ext cx="7543800" cy="19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Georgia"/>
              <a:buNone/>
              <a:defRPr sz="23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746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Georgia"/>
              <a:buChar char="•"/>
              <a:defRPr sz="23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eorgia"/>
              <a:buChar char="o"/>
              <a:defRPr sz="2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eorgia"/>
              <a:buNone/>
              <a:defRPr sz="20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eorgia"/>
              <a:buNone/>
              <a:defRPr sz="20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eorgia"/>
              <a:buNone/>
              <a:defRPr sz="20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eorgia"/>
              <a:buNone/>
              <a:defRPr sz="20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eorgia"/>
              <a:buNone/>
              <a:defRPr sz="20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Georgia"/>
              <a:buNone/>
              <a:defRPr sz="20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title"/>
          </p:nvPr>
        </p:nvSpPr>
        <p:spPr>
          <a:xfrm>
            <a:off x="777240" y="1021080"/>
            <a:ext cx="75438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ExtraBold"/>
              <a:buNone/>
              <a:defRPr sz="14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ExtraBold"/>
              <a:buNone/>
              <a:defRPr sz="14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ExtraBold"/>
              <a:buNone/>
              <a:defRPr sz="14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ExtraBold"/>
              <a:buNone/>
              <a:defRPr sz="14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ExtraBold"/>
              <a:buNone/>
              <a:defRPr sz="14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ExtraBold"/>
              <a:buNone/>
              <a:defRPr sz="14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ExtraBold"/>
              <a:buNone/>
              <a:defRPr sz="14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ExtraBold"/>
              <a:buNone/>
              <a:defRPr sz="14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1"/>
          <p:cNvSpPr/>
          <p:nvPr/>
        </p:nvSpPr>
        <p:spPr>
          <a:xfrm>
            <a:off x="245319" y="-17223"/>
            <a:ext cx="8772041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057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‘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8650" y="203896"/>
            <a:ext cx="1494607" cy="2526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1"/>
          <p:cNvSpPr txBox="1"/>
          <p:nvPr/>
        </p:nvSpPr>
        <p:spPr>
          <a:xfrm>
            <a:off x="1534333" y="767947"/>
            <a:ext cx="6418317" cy="1052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1"/>
          <p:cNvSpPr txBox="1"/>
          <p:nvPr/>
        </p:nvSpPr>
        <p:spPr>
          <a:xfrm>
            <a:off x="1534333" y="1916916"/>
            <a:ext cx="6418317" cy="230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8283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5;p21"/>
          <p:cNvCxnSpPr/>
          <p:nvPr/>
        </p:nvCxnSpPr>
        <p:spPr>
          <a:xfrm>
            <a:off x="628650" y="4567040"/>
            <a:ext cx="7890681" cy="1"/>
          </a:xfrm>
          <a:prstGeom prst="straightConnector1">
            <a:avLst/>
          </a:prstGeom>
          <a:noFill/>
          <a:ln w="19050" cap="flat" cmpd="sng">
            <a:solidFill>
              <a:srgbClr val="C0C0C0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16" name="Google Shape;16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8650" y="4677660"/>
            <a:ext cx="780724" cy="28880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1"/>
          <p:cNvSpPr txBox="1">
            <a:spLocks noGrp="1"/>
          </p:cNvSpPr>
          <p:nvPr>
            <p:ph type="sldNum" idx="12"/>
          </p:nvPr>
        </p:nvSpPr>
        <p:spPr>
          <a:xfrm>
            <a:off x="6532284" y="4818882"/>
            <a:ext cx="191652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stonybrook.edu/effectivenes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"/>
          <p:cNvSpPr txBox="1">
            <a:spLocks noGrp="1"/>
          </p:cNvSpPr>
          <p:nvPr>
            <p:ph type="body" idx="1"/>
          </p:nvPr>
        </p:nvSpPr>
        <p:spPr>
          <a:xfrm>
            <a:off x="1557989" y="3937870"/>
            <a:ext cx="7517000" cy="1110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Braden Hosch, Vice President for Educational &amp; Institutional Effectiveness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Catherine Scott, Director of Educational Effectiveness</a:t>
            </a:r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May 30, 2024 | AIR Annual Forum (Denver, CO)</a:t>
            </a:r>
          </a:p>
        </p:txBody>
      </p:sp>
      <p:sp>
        <p:nvSpPr>
          <p:cNvPr id="53" name="Google Shape;53;p1"/>
          <p:cNvSpPr txBox="1"/>
          <p:nvPr/>
        </p:nvSpPr>
        <p:spPr>
          <a:xfrm>
            <a:off x="1557989" y="1889759"/>
            <a:ext cx="758601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IE+ AT THE CABINET LEVEL: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 ORGANIZATIONAL CASE STUDY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>
            <a:spLocks noGrp="1"/>
          </p:cNvSpPr>
          <p:nvPr>
            <p:ph type="title"/>
          </p:nvPr>
        </p:nvSpPr>
        <p:spPr>
          <a:xfrm>
            <a:off x="896808" y="1792073"/>
            <a:ext cx="7992784" cy="144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dirty="0"/>
              <a:t>Collaborations Made Easier By Cabinet-Level Position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>
            <a:off x="596900" y="504825"/>
            <a:ext cx="7992784" cy="61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401"/>
              <a:buFont typeface="Arial"/>
              <a:buNone/>
            </a:pPr>
            <a:r>
              <a:rPr lang="en-US" dirty="0"/>
              <a:t>Work Orders Dashboards</a:t>
            </a:r>
            <a:br>
              <a:rPr lang="en-US" dirty="0"/>
            </a:br>
            <a:r>
              <a:rPr lang="en-US" dirty="0"/>
              <a:t>Partners: Institutional Research, Analytics, Facilities &amp; Services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1B7953-8479-434A-B1D8-CA1746EB5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1229446"/>
            <a:ext cx="3873065" cy="3073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12BD90-257E-4BC0-8841-7D3044E71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118818"/>
            <a:ext cx="4222593" cy="339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1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 txBox="1">
            <a:spLocks noGrp="1"/>
          </p:cNvSpPr>
          <p:nvPr>
            <p:ph type="title"/>
          </p:nvPr>
        </p:nvSpPr>
        <p:spPr>
          <a:xfrm>
            <a:off x="2187495" y="20100"/>
            <a:ext cx="7992784" cy="61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401"/>
              <a:buFont typeface="Arial"/>
              <a:buNone/>
            </a:pPr>
            <a:r>
              <a:rPr lang="en-US" dirty="0"/>
              <a:t>Energy Dashboards</a:t>
            </a:r>
            <a:br>
              <a:rPr lang="en-US" dirty="0"/>
            </a:br>
            <a:r>
              <a:rPr lang="en-US" dirty="0"/>
              <a:t>Partners: Analytics, Data Warehousing, Sustainability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63FCB7-D752-4CC9-B54D-B2C9BE157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46" y="780513"/>
            <a:ext cx="3425372" cy="15788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73AAC2-DDFB-4084-9F1C-9B99F1712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459" y="2666984"/>
            <a:ext cx="3242664" cy="1842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6CE4B0-E55D-42FC-BD64-9B90146CD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367" y="757480"/>
            <a:ext cx="3238753" cy="1842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B8CE43-32EB-4F7C-B62B-857B4A22B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46" y="2498731"/>
            <a:ext cx="3486843" cy="20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70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"/>
          <p:cNvSpPr txBox="1">
            <a:spLocks noGrp="1"/>
          </p:cNvSpPr>
          <p:nvPr>
            <p:ph type="title"/>
          </p:nvPr>
        </p:nvSpPr>
        <p:spPr>
          <a:xfrm>
            <a:off x="596900" y="504825"/>
            <a:ext cx="7992784" cy="61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401"/>
              <a:buFont typeface="Arial"/>
              <a:buNone/>
            </a:pPr>
            <a:r>
              <a:rPr lang="en-US" dirty="0"/>
              <a:t>Weekly Pulse Survey</a:t>
            </a:r>
            <a:br>
              <a:rPr lang="en-US" dirty="0"/>
            </a:br>
            <a:r>
              <a:rPr lang="en-US" dirty="0"/>
              <a:t>Partners: Institutional Research, Analytics, Student Affairs</a:t>
            </a:r>
            <a:endParaRPr dirty="0"/>
          </a:p>
        </p:txBody>
      </p:sp>
      <p:pic>
        <p:nvPicPr>
          <p:cNvPr id="137" name="Google Shape;13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2040" y="1165650"/>
            <a:ext cx="2911792" cy="135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27AAB6-ADF2-4BBE-A5CD-2B1E88D06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69" y="1165652"/>
            <a:ext cx="2503020" cy="32367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9C3F09-CA25-4A78-A3D2-54767CE0C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689" y="1165651"/>
            <a:ext cx="2751351" cy="32367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22DA1F-35B2-4CD6-B51B-CECD4D725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598" y="2965008"/>
            <a:ext cx="2860234" cy="14217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>
            <a:spLocks noGrp="1"/>
          </p:cNvSpPr>
          <p:nvPr>
            <p:ph type="title"/>
          </p:nvPr>
        </p:nvSpPr>
        <p:spPr>
          <a:xfrm>
            <a:off x="596900" y="504825"/>
            <a:ext cx="7992784" cy="61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401"/>
              <a:buFont typeface="Arial"/>
              <a:buNone/>
            </a:pPr>
            <a:r>
              <a:rPr lang="en-US"/>
              <a:t>Program Outcomes</a:t>
            </a:r>
            <a:br>
              <a:rPr lang="en-US"/>
            </a:br>
            <a:r>
              <a:rPr lang="en-US"/>
              <a:t>Partners: Educational Effectiveness, Institutional Research</a:t>
            </a:r>
            <a:endParaRPr/>
          </a:p>
        </p:txBody>
      </p:sp>
      <p:pic>
        <p:nvPicPr>
          <p:cNvPr id="143" name="Google Shape;14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398" y="1118817"/>
            <a:ext cx="2512892" cy="3442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638" y="1118817"/>
            <a:ext cx="2646924" cy="2746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6261" y="1118816"/>
            <a:ext cx="2646924" cy="2778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>
            <a:spLocks noGrp="1"/>
          </p:cNvSpPr>
          <p:nvPr>
            <p:ph type="title"/>
          </p:nvPr>
        </p:nvSpPr>
        <p:spPr>
          <a:xfrm>
            <a:off x="896808" y="1792073"/>
            <a:ext cx="7992784" cy="144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600" dirty="0"/>
              <a:t>Transformation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564611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3"/>
          <p:cNvSpPr txBox="1">
            <a:spLocks noGrp="1"/>
          </p:cNvSpPr>
          <p:nvPr>
            <p:ph type="title"/>
          </p:nvPr>
        </p:nvSpPr>
        <p:spPr>
          <a:xfrm>
            <a:off x="596900" y="504825"/>
            <a:ext cx="7992784" cy="61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/>
              <a:t>Prior State Org Charts</a:t>
            </a:r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896112" y="1033272"/>
            <a:ext cx="7251192" cy="3200399"/>
            <a:chOff x="596900" y="826458"/>
            <a:chExt cx="5404210" cy="2596670"/>
          </a:xfrm>
        </p:grpSpPr>
        <p:cxnSp>
          <p:nvCxnSpPr>
            <p:cNvPr id="155" name="Google Shape;155;p13"/>
            <p:cNvCxnSpPr/>
            <p:nvPr/>
          </p:nvCxnSpPr>
          <p:spPr>
            <a:xfrm>
              <a:off x="1385978" y="1652820"/>
              <a:ext cx="11502" cy="1152155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6" name="Google Shape;156;p13"/>
            <p:cNvCxnSpPr>
              <a:endCxn id="157" idx="0"/>
            </p:cNvCxnSpPr>
            <p:nvPr/>
          </p:nvCxnSpPr>
          <p:spPr>
            <a:xfrm>
              <a:off x="5239211" y="1656835"/>
              <a:ext cx="11400" cy="1152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8" name="Google Shape;158;p13"/>
            <p:cNvCxnSpPr>
              <a:stCxn id="159" idx="2"/>
              <a:endCxn id="160" idx="0"/>
            </p:cNvCxnSpPr>
            <p:nvPr/>
          </p:nvCxnSpPr>
          <p:spPr>
            <a:xfrm>
              <a:off x="3312543" y="1440451"/>
              <a:ext cx="0" cy="1368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59" name="Google Shape;159;p13"/>
            <p:cNvSpPr/>
            <p:nvPr/>
          </p:nvSpPr>
          <p:spPr>
            <a:xfrm>
              <a:off x="2562045" y="826458"/>
              <a:ext cx="1500997" cy="61399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en-US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President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2562045" y="1902024"/>
              <a:ext cx="1500997" cy="61399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en-US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VP Strategic Initiatives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4500113" y="1902023"/>
              <a:ext cx="1500997" cy="61399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en-US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CIO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623977" y="1902022"/>
              <a:ext cx="1500997" cy="61399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en-US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Provost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2562045" y="2809135"/>
              <a:ext cx="1500997" cy="61399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en-US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Institutional Research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4500112" y="2809135"/>
              <a:ext cx="1500997" cy="61399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en-US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 Warehouse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596900" y="2809135"/>
              <a:ext cx="1500997" cy="613993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en-US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Office of Academic Assessment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5" name="Google Shape;165;p13"/>
            <p:cNvCxnSpPr/>
            <p:nvPr/>
          </p:nvCxnSpPr>
          <p:spPr>
            <a:xfrm>
              <a:off x="1383527" y="1649896"/>
              <a:ext cx="3855155" cy="7084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>
            <a:spLocks noGrp="1"/>
          </p:cNvSpPr>
          <p:nvPr>
            <p:ph type="title"/>
          </p:nvPr>
        </p:nvSpPr>
        <p:spPr>
          <a:xfrm>
            <a:off x="860612" y="1792073"/>
            <a:ext cx="8028980" cy="144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5400" dirty="0"/>
              <a:t>Transformation</a:t>
            </a:r>
            <a:br>
              <a:rPr lang="en-US" sz="5400" dirty="0"/>
            </a:br>
            <a:r>
              <a:rPr lang="en-US" sz="5400" dirty="0"/>
              <a:t>of Assessment Function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4135788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596900" y="504825"/>
            <a:ext cx="7992784" cy="61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/>
              <a:t>Assessment Structures Prior to 2022</a:t>
            </a:r>
            <a:endParaRPr/>
          </a:p>
        </p:txBody>
      </p:sp>
      <p:pic>
        <p:nvPicPr>
          <p:cNvPr id="171" name="Google Shape;17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0396" y="1319981"/>
            <a:ext cx="1244395" cy="315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0767" y="1319981"/>
            <a:ext cx="1167766" cy="315246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4"/>
          <p:cNvSpPr txBox="1"/>
          <p:nvPr/>
        </p:nvSpPr>
        <p:spPr>
          <a:xfrm>
            <a:off x="596900" y="809949"/>
            <a:ext cx="26774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Assessment Task Force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2011-2014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4"/>
          <p:cNvSpPr txBox="1"/>
          <p:nvPr/>
        </p:nvSpPr>
        <p:spPr>
          <a:xfrm>
            <a:off x="5432141" y="819722"/>
            <a:ext cx="28409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Office of Academic Assessment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2017-2021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" name="Google Shape;175;p14"/>
          <p:cNvCxnSpPr/>
          <p:nvPr/>
        </p:nvCxnSpPr>
        <p:spPr>
          <a:xfrm>
            <a:off x="317090" y="819722"/>
            <a:ext cx="841395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Arrow: Right 1">
            <a:extLst>
              <a:ext uri="{FF2B5EF4-FFF2-40B4-BE49-F238E27FC236}">
                <a16:creationId xmlns:a16="http://schemas.microsoft.com/office/drawing/2014/main" id="{1E72DEE3-0A5D-445E-9E55-B10A17E8335E}"/>
              </a:ext>
            </a:extLst>
          </p:cNvPr>
          <p:cNvSpPr/>
          <p:nvPr/>
        </p:nvSpPr>
        <p:spPr>
          <a:xfrm>
            <a:off x="3520325" y="1933224"/>
            <a:ext cx="1598279" cy="95810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91A6CD-5839-404E-BD0D-150C9F1EB37E}"/>
              </a:ext>
            </a:extLst>
          </p:cNvPr>
          <p:cNvSpPr txBox="1"/>
          <p:nvPr/>
        </p:nvSpPr>
        <p:spPr>
          <a:xfrm>
            <a:off x="3267734" y="3056806"/>
            <a:ext cx="21034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Numerous accreditation</a:t>
            </a:r>
          </a:p>
          <a:p>
            <a:pPr algn="ctr"/>
            <a:r>
              <a:rPr lang="en-US" dirty="0"/>
              <a:t>recommendations about</a:t>
            </a:r>
          </a:p>
          <a:p>
            <a:pPr algn="ctr"/>
            <a:r>
              <a:rPr lang="en-US" dirty="0"/>
              <a:t>assessment (2014)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A874E1-185B-4A13-9949-B9FA7555B3CD}"/>
              </a:ext>
            </a:extLst>
          </p:cNvPr>
          <p:cNvSpPr/>
          <p:nvPr/>
        </p:nvSpPr>
        <p:spPr>
          <a:xfrm rot="2558089">
            <a:off x="7701384" y="3148574"/>
            <a:ext cx="1097280" cy="109728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038D3-AE47-4767-AABE-FF12D3DF8149}"/>
              </a:ext>
            </a:extLst>
          </p:cNvPr>
          <p:cNvSpPr txBox="1"/>
          <p:nvPr/>
        </p:nvSpPr>
        <p:spPr>
          <a:xfrm>
            <a:off x="7729689" y="3189382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SLOW</a:t>
            </a:r>
            <a:endParaRPr lang="en-US" b="1" dirty="0"/>
          </a:p>
          <a:p>
            <a:pPr algn="ctr"/>
            <a:r>
              <a:rPr lang="en-US" dirty="0"/>
              <a:t>Progress.</a:t>
            </a:r>
          </a:p>
          <a:p>
            <a:pPr algn="ctr"/>
            <a:r>
              <a:rPr lang="en-US" dirty="0"/>
              <a:t>Disbanded</a:t>
            </a:r>
          </a:p>
          <a:p>
            <a:pPr algn="ctr"/>
            <a:r>
              <a:rPr lang="en-US" dirty="0"/>
              <a:t>2021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"/>
          <p:cNvSpPr txBox="1">
            <a:spLocks noGrp="1"/>
          </p:cNvSpPr>
          <p:nvPr>
            <p:ph type="title"/>
          </p:nvPr>
        </p:nvSpPr>
        <p:spPr>
          <a:xfrm>
            <a:off x="596900" y="504825"/>
            <a:ext cx="7992784" cy="61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/>
              <a:t>Office of Educational Effectiveness (2022 - )</a:t>
            </a:r>
            <a:endParaRPr/>
          </a:p>
        </p:txBody>
      </p:sp>
      <p:pic>
        <p:nvPicPr>
          <p:cNvPr id="181" name="Google Shape;18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404" y="1051057"/>
            <a:ext cx="7672050" cy="3312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"/>
          <p:cNvSpPr txBox="1">
            <a:spLocks noGrp="1"/>
          </p:cNvSpPr>
          <p:nvPr>
            <p:ph type="body" idx="1"/>
          </p:nvPr>
        </p:nvSpPr>
        <p:spPr>
          <a:xfrm>
            <a:off x="606286" y="1451113"/>
            <a:ext cx="8183967" cy="277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dirty="0"/>
              <a:t>“Never let a serious crisis go to waste.”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dirty="0"/>
          </a:p>
          <a:p>
            <a:pPr marL="342900" lvl="0" indent="-3429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800" dirty="0"/>
              <a:t>Rahm Emmanuel </a:t>
            </a:r>
            <a:br>
              <a:rPr lang="en-US" sz="1800" dirty="0"/>
            </a:br>
            <a:r>
              <a:rPr lang="en-US" sz="1400" dirty="0"/>
              <a:t>White House Chief of Staff (2009-10)</a:t>
            </a:r>
            <a:br>
              <a:rPr lang="en-US" sz="1400" dirty="0"/>
            </a:br>
            <a:r>
              <a:rPr lang="en-US" sz="1400" dirty="0"/>
              <a:t>Mayor of Chicago (2011-19)</a:t>
            </a:r>
            <a:endParaRPr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df1b3b27b4_0_0"/>
          <p:cNvSpPr txBox="1">
            <a:spLocks noGrp="1"/>
          </p:cNvSpPr>
          <p:nvPr>
            <p:ph type="title"/>
          </p:nvPr>
        </p:nvSpPr>
        <p:spPr>
          <a:xfrm>
            <a:off x="596900" y="504825"/>
            <a:ext cx="79929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50"/>
              <a:buNone/>
            </a:pPr>
            <a:r>
              <a:rPr lang="en-US"/>
              <a:t>Accomplishments - Assessment </a:t>
            </a:r>
            <a:endParaRPr/>
          </a:p>
        </p:txBody>
      </p:sp>
      <p:grpSp>
        <p:nvGrpSpPr>
          <p:cNvPr id="188" name="Google Shape;188;g2df1b3b27b4_0_0"/>
          <p:cNvGrpSpPr/>
          <p:nvPr/>
        </p:nvGrpSpPr>
        <p:grpSpPr>
          <a:xfrm>
            <a:off x="596900" y="935115"/>
            <a:ext cx="7950200" cy="3602521"/>
            <a:chOff x="0" y="66023"/>
            <a:chExt cx="5955900" cy="3602521"/>
          </a:xfrm>
        </p:grpSpPr>
        <p:sp>
          <p:nvSpPr>
            <p:cNvPr id="189" name="Google Shape;189;g2df1b3b27b4_0_0"/>
            <p:cNvSpPr/>
            <p:nvPr/>
          </p:nvSpPr>
          <p:spPr>
            <a:xfrm>
              <a:off x="0" y="66023"/>
              <a:ext cx="5955900" cy="514800"/>
            </a:xfrm>
            <a:prstGeom prst="roundRect">
              <a:avLst>
                <a:gd name="adj" fmla="val 16667"/>
              </a:avLst>
            </a:prstGeom>
            <a:solidFill>
              <a:srgbClr val="7B7B7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g2df1b3b27b4_0_0"/>
            <p:cNvSpPr txBox="1"/>
            <p:nvPr/>
          </p:nvSpPr>
          <p:spPr>
            <a:xfrm>
              <a:off x="25130" y="91153"/>
              <a:ext cx="5905800" cy="46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Academic Programmatic Assessment </a:t>
              </a:r>
              <a:endPara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g2df1b3b27b4_0_0"/>
            <p:cNvSpPr/>
            <p:nvPr/>
          </p:nvSpPr>
          <p:spPr>
            <a:xfrm>
              <a:off x="0" y="580823"/>
              <a:ext cx="5955900" cy="15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g2df1b3b27b4_0_0"/>
            <p:cNvSpPr txBox="1"/>
            <p:nvPr/>
          </p:nvSpPr>
          <p:spPr>
            <a:xfrm>
              <a:off x="0" y="580823"/>
              <a:ext cx="5955900" cy="15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9100" tIns="27925" rIns="156450" bIns="2792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Char char="•"/>
              </a:pPr>
              <a:r>
                <a:rPr lang="en-US" sz="17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Every academic program has an identified assessment coordinator.</a:t>
              </a:r>
              <a:endParaRPr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34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Char char="•"/>
              </a:pPr>
              <a:r>
                <a:rPr lang="en-US" sz="17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Achieved a 95% collection rate of academic assessment reports in both 2022 and 2023.</a:t>
              </a:r>
              <a:endParaRPr lang="en-US"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34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Char char="•"/>
              </a:pPr>
              <a:r>
                <a:rPr lang="en-US" sz="17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Collected a total of 350 assessment reports across two years.</a:t>
              </a:r>
              <a:endParaRPr dirty="0"/>
            </a:p>
          </p:txBody>
        </p:sp>
        <p:sp>
          <p:nvSpPr>
            <p:cNvPr id="193" name="Google Shape;193;g2df1b3b27b4_0_0"/>
            <p:cNvSpPr/>
            <p:nvPr/>
          </p:nvSpPr>
          <p:spPr>
            <a:xfrm>
              <a:off x="0" y="2083644"/>
              <a:ext cx="5955900" cy="514800"/>
            </a:xfrm>
            <a:prstGeom prst="roundRect">
              <a:avLst>
                <a:gd name="adj" fmla="val 16667"/>
              </a:avLst>
            </a:prstGeom>
            <a:solidFill>
              <a:srgbClr val="7B7B7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g2df1b3b27b4_0_0"/>
            <p:cNvSpPr txBox="1"/>
            <p:nvPr/>
          </p:nvSpPr>
          <p:spPr>
            <a:xfrm>
              <a:off x="25130" y="2108774"/>
              <a:ext cx="5905800" cy="46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General Education Assessment </a:t>
              </a:r>
              <a:endParaRPr/>
            </a:p>
          </p:txBody>
        </p:sp>
        <p:sp>
          <p:nvSpPr>
            <p:cNvPr id="195" name="Google Shape;195;g2df1b3b27b4_0_0"/>
            <p:cNvSpPr/>
            <p:nvPr/>
          </p:nvSpPr>
          <p:spPr>
            <a:xfrm>
              <a:off x="0" y="2598444"/>
              <a:ext cx="5955900" cy="107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g2df1b3b27b4_0_0"/>
            <p:cNvSpPr txBox="1"/>
            <p:nvPr/>
          </p:nvSpPr>
          <p:spPr>
            <a:xfrm>
              <a:off x="0" y="2598444"/>
              <a:ext cx="5955900" cy="107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9100" tIns="27925" rIns="156450" bIns="2792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Char char="•"/>
              </a:pPr>
              <a:r>
                <a:rPr lang="en-US" sz="1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Evaluated 39,612 duplicated students.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34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Char char="•"/>
              </a:pPr>
              <a:r>
                <a:rPr lang="en-US" sz="1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Assessed performance across all 69 learning outcomes.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34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Char char="•"/>
              </a:pPr>
              <a:r>
                <a:rPr lang="en-US" sz="1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Conducted assessments in 210 course sections involving 107 faculty members.</a:t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df1b3b27b4_0_53"/>
          <p:cNvSpPr txBox="1">
            <a:spLocks noGrp="1"/>
          </p:cNvSpPr>
          <p:nvPr>
            <p:ph type="title"/>
          </p:nvPr>
        </p:nvSpPr>
        <p:spPr>
          <a:xfrm>
            <a:off x="596900" y="504825"/>
            <a:ext cx="79929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50"/>
              <a:buNone/>
            </a:pPr>
            <a:r>
              <a:rPr lang="en-US" sz="2000"/>
              <a:t>Accomplishments – Groups, Policies &amp; Procedures</a:t>
            </a:r>
            <a:r>
              <a:rPr lang="en-US"/>
              <a:t> </a:t>
            </a:r>
            <a:endParaRPr/>
          </a:p>
        </p:txBody>
      </p:sp>
      <p:grpSp>
        <p:nvGrpSpPr>
          <p:cNvPr id="203" name="Google Shape;203;g2df1b3b27b4_0_53"/>
          <p:cNvGrpSpPr/>
          <p:nvPr/>
        </p:nvGrpSpPr>
        <p:grpSpPr>
          <a:xfrm>
            <a:off x="596899" y="1033702"/>
            <a:ext cx="8185951" cy="3398400"/>
            <a:chOff x="0" y="73994"/>
            <a:chExt cx="6326700" cy="3398400"/>
          </a:xfrm>
        </p:grpSpPr>
        <p:sp>
          <p:nvSpPr>
            <p:cNvPr id="204" name="Google Shape;204;g2df1b3b27b4_0_53"/>
            <p:cNvSpPr/>
            <p:nvPr/>
          </p:nvSpPr>
          <p:spPr>
            <a:xfrm>
              <a:off x="0" y="221594"/>
              <a:ext cx="6326700" cy="7875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25400" cap="flat" cmpd="sng">
              <a:solidFill>
                <a:srgbClr val="59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g2df1b3b27b4_0_53"/>
            <p:cNvSpPr txBox="1"/>
            <p:nvPr/>
          </p:nvSpPr>
          <p:spPr>
            <a:xfrm>
              <a:off x="0" y="221594"/>
              <a:ext cx="6326700" cy="78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1000" tIns="208275" rIns="491000" bIns="11377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Assessment </a:t>
              </a:r>
              <a:r>
                <a:rPr lang="en-US" sz="1600" dirty="0"/>
                <a:t>p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olicy </a:t>
              </a:r>
              <a:endParaRPr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Feedback mechanism</a:t>
              </a:r>
              <a:endParaRPr dirty="0"/>
            </a:p>
          </p:txBody>
        </p:sp>
        <p:sp>
          <p:nvSpPr>
            <p:cNvPr id="206" name="Google Shape;206;g2df1b3b27b4_0_53"/>
            <p:cNvSpPr/>
            <p:nvPr/>
          </p:nvSpPr>
          <p:spPr>
            <a:xfrm>
              <a:off x="316332" y="73994"/>
              <a:ext cx="4428600" cy="295200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g2df1b3b27b4_0_53"/>
            <p:cNvSpPr txBox="1"/>
            <p:nvPr/>
          </p:nvSpPr>
          <p:spPr>
            <a:xfrm>
              <a:off x="330742" y="88404"/>
              <a:ext cx="4399800" cy="26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7375" tIns="0" rIns="1673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Assessment Council </a:t>
              </a:r>
              <a:endParaRPr/>
            </a:p>
          </p:txBody>
        </p:sp>
        <p:sp>
          <p:nvSpPr>
            <p:cNvPr id="208" name="Google Shape;208;g2df1b3b27b4_0_53"/>
            <p:cNvSpPr/>
            <p:nvPr/>
          </p:nvSpPr>
          <p:spPr>
            <a:xfrm>
              <a:off x="0" y="1210694"/>
              <a:ext cx="6326700" cy="5355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25400" cap="flat" cmpd="sng">
              <a:solidFill>
                <a:srgbClr val="59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g2df1b3b27b4_0_53"/>
            <p:cNvSpPr txBox="1"/>
            <p:nvPr/>
          </p:nvSpPr>
          <p:spPr>
            <a:xfrm>
              <a:off x="0" y="1210694"/>
              <a:ext cx="6326700" cy="53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1000" tIns="208275" rIns="491000" bIns="11377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Student learning </a:t>
              </a:r>
              <a:r>
                <a:rPr lang="en-US" sz="1600" dirty="0"/>
                <a:t>o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utcome </a:t>
              </a:r>
              <a:r>
                <a:rPr lang="en-US" sz="1600" dirty="0"/>
                <a:t>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lignment and modification </a:t>
              </a:r>
              <a:endParaRPr dirty="0"/>
            </a:p>
          </p:txBody>
        </p:sp>
        <p:sp>
          <p:nvSpPr>
            <p:cNvPr id="210" name="Google Shape;210;g2df1b3b27b4_0_53"/>
            <p:cNvSpPr/>
            <p:nvPr/>
          </p:nvSpPr>
          <p:spPr>
            <a:xfrm>
              <a:off x="316332" y="1063094"/>
              <a:ext cx="4428600" cy="295200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g2df1b3b27b4_0_53"/>
            <p:cNvSpPr txBox="1"/>
            <p:nvPr/>
          </p:nvSpPr>
          <p:spPr>
            <a:xfrm>
              <a:off x="330742" y="1077504"/>
              <a:ext cx="4399800" cy="26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7375" tIns="0" rIns="1673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General Education Advisory Committee (GEAC) </a:t>
              </a:r>
              <a:endParaRPr/>
            </a:p>
          </p:txBody>
        </p:sp>
        <p:sp>
          <p:nvSpPr>
            <p:cNvPr id="212" name="Google Shape;212;g2df1b3b27b4_0_53"/>
            <p:cNvSpPr/>
            <p:nvPr/>
          </p:nvSpPr>
          <p:spPr>
            <a:xfrm>
              <a:off x="0" y="1947794"/>
              <a:ext cx="6326700" cy="7875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25400" cap="flat" cmpd="sng">
              <a:solidFill>
                <a:srgbClr val="59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g2df1b3b27b4_0_53"/>
            <p:cNvSpPr txBox="1"/>
            <p:nvPr/>
          </p:nvSpPr>
          <p:spPr>
            <a:xfrm>
              <a:off x="0" y="1947794"/>
              <a:ext cx="6326700" cy="78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1000" tIns="208275" rIns="491000" bIns="11377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Staffed ad hoc </a:t>
              </a:r>
              <a:r>
                <a:rPr lang="en-US" sz="1600" dirty="0"/>
                <a:t>c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ommittee to </a:t>
              </a:r>
              <a:r>
                <a:rPr lang="en-US" sz="1600" dirty="0"/>
                <a:t>d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evelop</a:t>
              </a:r>
              <a:r>
                <a:rPr lang="en-US" sz="1600" dirty="0"/>
                <a:t> p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rogram </a:t>
              </a:r>
              <a:r>
                <a:rPr lang="en-US" sz="1600" dirty="0"/>
                <a:t>r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eview </a:t>
              </a:r>
              <a:r>
                <a:rPr lang="en-US" sz="1600" dirty="0"/>
                <a:t>p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olicy &amp; </a:t>
              </a:r>
              <a:r>
                <a:rPr lang="en-US" sz="1600" dirty="0"/>
                <a:t>p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rocedures</a:t>
              </a:r>
              <a:endParaRPr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Facilitation of 8 programs through new process in 2023-24 </a:t>
              </a:r>
              <a:endParaRPr dirty="0"/>
            </a:p>
          </p:txBody>
        </p:sp>
        <p:sp>
          <p:nvSpPr>
            <p:cNvPr id="214" name="Google Shape;214;g2df1b3b27b4_0_53"/>
            <p:cNvSpPr/>
            <p:nvPr/>
          </p:nvSpPr>
          <p:spPr>
            <a:xfrm>
              <a:off x="316332" y="1800194"/>
              <a:ext cx="4428600" cy="295200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g2df1b3b27b4_0_53"/>
            <p:cNvSpPr txBox="1"/>
            <p:nvPr/>
          </p:nvSpPr>
          <p:spPr>
            <a:xfrm>
              <a:off x="330742" y="1814604"/>
              <a:ext cx="4399800" cy="26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7375" tIns="0" rIns="1673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Re-Booted Program Review</a:t>
              </a:r>
              <a:endParaRPr dirty="0"/>
            </a:p>
          </p:txBody>
        </p:sp>
        <p:sp>
          <p:nvSpPr>
            <p:cNvPr id="216" name="Google Shape;216;g2df1b3b27b4_0_53"/>
            <p:cNvSpPr/>
            <p:nvPr/>
          </p:nvSpPr>
          <p:spPr>
            <a:xfrm>
              <a:off x="0" y="2936894"/>
              <a:ext cx="6326700" cy="5355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25400" cap="flat" cmpd="sng">
              <a:solidFill>
                <a:srgbClr val="59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g2df1b3b27b4_0_53"/>
            <p:cNvSpPr txBox="1"/>
            <p:nvPr/>
          </p:nvSpPr>
          <p:spPr>
            <a:xfrm>
              <a:off x="0" y="2936894"/>
              <a:ext cx="6326700" cy="53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1000" tIns="208275" rIns="491000" bIns="11377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Liaisons from programs with specialized accreditation</a:t>
              </a:r>
              <a:endParaRPr/>
            </a:p>
          </p:txBody>
        </p:sp>
        <p:sp>
          <p:nvSpPr>
            <p:cNvPr id="218" name="Google Shape;218;g2df1b3b27b4_0_53"/>
            <p:cNvSpPr/>
            <p:nvPr/>
          </p:nvSpPr>
          <p:spPr>
            <a:xfrm>
              <a:off x="316332" y="2789294"/>
              <a:ext cx="4428600" cy="295200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g2df1b3b27b4_0_53"/>
            <p:cNvSpPr txBox="1"/>
            <p:nvPr/>
          </p:nvSpPr>
          <p:spPr>
            <a:xfrm>
              <a:off x="330742" y="2803704"/>
              <a:ext cx="4399800" cy="26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7375" tIns="0" rIns="1673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Accreditation Advisory Group </a:t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df1b3b27b4_0_114"/>
          <p:cNvSpPr txBox="1">
            <a:spLocks noGrp="1"/>
          </p:cNvSpPr>
          <p:nvPr>
            <p:ph type="title"/>
          </p:nvPr>
        </p:nvSpPr>
        <p:spPr>
          <a:xfrm>
            <a:off x="596900" y="504825"/>
            <a:ext cx="79929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50"/>
              <a:buNone/>
            </a:pPr>
            <a:r>
              <a:rPr lang="en-US" sz="2150"/>
              <a:t>Accomplishments - Events</a:t>
            </a:r>
            <a:endParaRPr sz="2150"/>
          </a:p>
        </p:txBody>
      </p:sp>
      <p:grpSp>
        <p:nvGrpSpPr>
          <p:cNvPr id="226" name="Google Shape;226;g2df1b3b27b4_0_114"/>
          <p:cNvGrpSpPr/>
          <p:nvPr/>
        </p:nvGrpSpPr>
        <p:grpSpPr>
          <a:xfrm>
            <a:off x="392611" y="861026"/>
            <a:ext cx="8583218" cy="3616200"/>
            <a:chOff x="-83123" y="0"/>
            <a:chExt cx="8583218" cy="3616200"/>
          </a:xfrm>
        </p:grpSpPr>
        <p:sp>
          <p:nvSpPr>
            <p:cNvPr id="227" name="Google Shape;227;g2df1b3b27b4_0_114"/>
            <p:cNvSpPr/>
            <p:nvPr/>
          </p:nvSpPr>
          <p:spPr>
            <a:xfrm>
              <a:off x="-83123" y="0"/>
              <a:ext cx="3616200" cy="3616200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rgbClr val="1E4E7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g2df1b3b27b4_0_114"/>
            <p:cNvSpPr/>
            <p:nvPr/>
          </p:nvSpPr>
          <p:spPr>
            <a:xfrm>
              <a:off x="1724996" y="0"/>
              <a:ext cx="6609000" cy="36162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25400" cap="flat" cmpd="sng">
              <a:solidFill>
                <a:srgbClr val="59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g2df1b3b27b4_0_114"/>
            <p:cNvSpPr txBox="1"/>
            <p:nvPr/>
          </p:nvSpPr>
          <p:spPr>
            <a:xfrm>
              <a:off x="1724996" y="0"/>
              <a:ext cx="3304500" cy="10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Annual Assessment Symposium </a:t>
              </a:r>
              <a:endParaRPr/>
            </a:p>
          </p:txBody>
        </p:sp>
        <p:sp>
          <p:nvSpPr>
            <p:cNvPr id="230" name="Google Shape;230;g2df1b3b27b4_0_114"/>
            <p:cNvSpPr/>
            <p:nvPr/>
          </p:nvSpPr>
          <p:spPr>
            <a:xfrm>
              <a:off x="549719" y="1084874"/>
              <a:ext cx="2350500" cy="2350500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rgbClr val="9CC2E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g2df1b3b27b4_0_114"/>
            <p:cNvSpPr/>
            <p:nvPr/>
          </p:nvSpPr>
          <p:spPr>
            <a:xfrm>
              <a:off x="1724996" y="1084874"/>
              <a:ext cx="6609000" cy="23505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25400" cap="flat" cmpd="sng">
              <a:solidFill>
                <a:srgbClr val="59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g2df1b3b27b4_0_114"/>
            <p:cNvSpPr txBox="1"/>
            <p:nvPr/>
          </p:nvSpPr>
          <p:spPr>
            <a:xfrm>
              <a:off x="1724996" y="1084874"/>
              <a:ext cx="3304500" cy="10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Assessment Recognition </a:t>
              </a:r>
              <a:endParaRPr/>
            </a:p>
          </p:txBody>
        </p:sp>
        <p:sp>
          <p:nvSpPr>
            <p:cNvPr id="233" name="Google Shape;233;g2df1b3b27b4_0_114"/>
            <p:cNvSpPr/>
            <p:nvPr/>
          </p:nvSpPr>
          <p:spPr>
            <a:xfrm>
              <a:off x="1182560" y="2169744"/>
              <a:ext cx="1084800" cy="1084800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rgbClr val="BBD6E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g2df1b3b27b4_0_114"/>
            <p:cNvSpPr/>
            <p:nvPr/>
          </p:nvSpPr>
          <p:spPr>
            <a:xfrm>
              <a:off x="1724996" y="2169744"/>
              <a:ext cx="6609000" cy="10848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25400" cap="flat" cmpd="sng">
              <a:solidFill>
                <a:srgbClr val="59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g2df1b3b27b4_0_114"/>
            <p:cNvSpPr txBox="1"/>
            <p:nvPr/>
          </p:nvSpPr>
          <p:spPr>
            <a:xfrm>
              <a:off x="1724996" y="2169744"/>
              <a:ext cx="3304500" cy="10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Accreditation Advisory Committee Retreat</a:t>
              </a:r>
              <a:endParaRPr/>
            </a:p>
          </p:txBody>
        </p:sp>
        <p:sp>
          <p:nvSpPr>
            <p:cNvPr id="236" name="Google Shape;236;g2df1b3b27b4_0_114"/>
            <p:cNvSpPr/>
            <p:nvPr/>
          </p:nvSpPr>
          <p:spPr>
            <a:xfrm>
              <a:off x="4925004" y="0"/>
              <a:ext cx="3513300" cy="10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g2df1b3b27b4_0_114"/>
            <p:cNvSpPr txBox="1"/>
            <p:nvPr/>
          </p:nvSpPr>
          <p:spPr>
            <a:xfrm>
              <a:off x="4925004" y="0"/>
              <a:ext cx="3513300" cy="10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22: Over 80 attendees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23: Over 100 attendees</a:t>
              </a:r>
              <a:endParaRPr/>
            </a:p>
          </p:txBody>
        </p:sp>
        <p:sp>
          <p:nvSpPr>
            <p:cNvPr id="238" name="Google Shape;238;g2df1b3b27b4_0_114"/>
            <p:cNvSpPr/>
            <p:nvPr/>
          </p:nvSpPr>
          <p:spPr>
            <a:xfrm>
              <a:off x="4865310" y="1105464"/>
              <a:ext cx="3632700" cy="10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g2df1b3b27b4_0_114"/>
            <p:cNvSpPr txBox="1"/>
            <p:nvPr/>
          </p:nvSpPr>
          <p:spPr>
            <a:xfrm>
              <a:off x="4865310" y="1105464"/>
              <a:ext cx="3632700" cy="10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23: Assessment champions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24: Excellence in Educational Effectiveness recipients</a:t>
              </a:r>
              <a:endParaRPr/>
            </a:p>
          </p:txBody>
        </p:sp>
        <p:sp>
          <p:nvSpPr>
            <p:cNvPr id="240" name="Google Shape;240;g2df1b3b27b4_0_114"/>
            <p:cNvSpPr/>
            <p:nvPr/>
          </p:nvSpPr>
          <p:spPr>
            <a:xfrm>
              <a:off x="4863195" y="2169744"/>
              <a:ext cx="3636900" cy="10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g2df1b3b27b4_0_114"/>
            <p:cNvSpPr txBox="1"/>
            <p:nvPr/>
          </p:nvSpPr>
          <p:spPr>
            <a:xfrm>
              <a:off x="4863195" y="2169744"/>
              <a:ext cx="3636900" cy="10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23: Support needs discussion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24: Retreat - shared resources, EIE needs, &amp; best practices</a:t>
              </a: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df1b3b27b4_0_174"/>
          <p:cNvSpPr txBox="1">
            <a:spLocks noGrp="1"/>
          </p:cNvSpPr>
          <p:nvPr>
            <p:ph type="title"/>
          </p:nvPr>
        </p:nvSpPr>
        <p:spPr>
          <a:xfrm>
            <a:off x="782251" y="385376"/>
            <a:ext cx="79929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Accomplishments – Homegrown Content Management System</a:t>
            </a:r>
            <a:endParaRPr/>
          </a:p>
        </p:txBody>
      </p:sp>
      <p:pic>
        <p:nvPicPr>
          <p:cNvPr id="248" name="Google Shape;248;g2df1b3b27b4_0_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2703" y="735585"/>
            <a:ext cx="6569675" cy="3735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3B87-DA12-407F-8774-BA5099F60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54B6BB3-2069-4969-B688-73024D4117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9623157"/>
              </p:ext>
            </p:extLst>
          </p:nvPr>
        </p:nvGraphicFramePr>
        <p:xfrm>
          <a:off x="837559" y="1113184"/>
          <a:ext cx="7700153" cy="3335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3665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>
            <a:spLocks noGrp="1"/>
          </p:cNvSpPr>
          <p:nvPr>
            <p:ph type="title"/>
          </p:nvPr>
        </p:nvSpPr>
        <p:spPr>
          <a:xfrm>
            <a:off x="896808" y="1792073"/>
            <a:ext cx="7992784" cy="144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5400" dirty="0"/>
              <a:t>Transformation</a:t>
            </a:r>
            <a:br>
              <a:rPr lang="en-US" sz="5400" dirty="0"/>
            </a:br>
            <a:r>
              <a:rPr lang="en-US" sz="5400" dirty="0"/>
              <a:t>of IR/IE Function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554392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6"/>
          <p:cNvSpPr txBox="1">
            <a:spLocks noGrp="1"/>
          </p:cNvSpPr>
          <p:nvPr>
            <p:ph type="title"/>
          </p:nvPr>
        </p:nvSpPr>
        <p:spPr>
          <a:xfrm>
            <a:off x="596900" y="504825"/>
            <a:ext cx="7992784" cy="61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/>
              <a:t>Evolution from Institutional Research to IE+</a:t>
            </a:r>
            <a:endParaRPr/>
          </a:p>
        </p:txBody>
      </p:sp>
      <p:sp>
        <p:nvSpPr>
          <p:cNvPr id="272" name="Google Shape;272;p16"/>
          <p:cNvSpPr txBox="1">
            <a:spLocks noGrp="1"/>
          </p:cNvSpPr>
          <p:nvPr>
            <p:ph type="sldNum" idx="4294967295"/>
          </p:nvPr>
        </p:nvSpPr>
        <p:spPr>
          <a:xfrm>
            <a:off x="6532284" y="481888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grpSp>
        <p:nvGrpSpPr>
          <p:cNvPr id="273" name="Google Shape;273;p16"/>
          <p:cNvGrpSpPr/>
          <p:nvPr/>
        </p:nvGrpSpPr>
        <p:grpSpPr>
          <a:xfrm>
            <a:off x="681650" y="943318"/>
            <a:ext cx="7761844" cy="2919718"/>
            <a:chOff x="2920" y="331363"/>
            <a:chExt cx="7761844" cy="2919718"/>
          </a:xfrm>
        </p:grpSpPr>
        <p:sp>
          <p:nvSpPr>
            <p:cNvPr id="274" name="Google Shape;274;p16"/>
            <p:cNvSpPr/>
            <p:nvPr/>
          </p:nvSpPr>
          <p:spPr>
            <a:xfrm>
              <a:off x="2920" y="331363"/>
              <a:ext cx="1756073" cy="541861"/>
            </a:xfrm>
            <a:prstGeom prst="rect">
              <a:avLst/>
            </a:prstGeom>
            <a:solidFill>
              <a:srgbClr val="990000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6"/>
            <p:cNvSpPr txBox="1"/>
            <p:nvPr/>
          </p:nvSpPr>
          <p:spPr>
            <a:xfrm>
              <a:off x="2920" y="331363"/>
              <a:ext cx="1756073" cy="5418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60950" rIns="106675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Prior State</a:t>
              </a:r>
              <a:br>
                <a:rPr lang="en-U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(until 2010)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2920" y="873225"/>
              <a:ext cx="1756073" cy="2377856"/>
            </a:xfrm>
            <a:prstGeom prst="rect">
              <a:avLst/>
            </a:prstGeom>
            <a:solidFill>
              <a:srgbClr val="D8D8D8">
                <a:alpha val="88627"/>
              </a:srgbClr>
            </a:solidFill>
            <a:ln w="12700" cap="flat" cmpd="sng">
              <a:solidFill>
                <a:srgbClr val="CFDEEF">
                  <a:alpha val="88627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6"/>
            <p:cNvSpPr txBox="1"/>
            <p:nvPr/>
          </p:nvSpPr>
          <p:spPr>
            <a:xfrm>
              <a:off x="2920" y="873225"/>
              <a:ext cx="1756073" cy="2377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106675" bIns="12000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Traditional IR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2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Students</a:t>
              </a: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marR="0" lvl="2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Courses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2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Faculty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“We deal with numbers without the dollar sign”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905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Leader: Director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2004844" y="331363"/>
              <a:ext cx="1756073" cy="541861"/>
            </a:xfrm>
            <a:prstGeom prst="rect">
              <a:avLst/>
            </a:prstGeom>
            <a:solidFill>
              <a:srgbClr val="990000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6"/>
            <p:cNvSpPr txBox="1"/>
            <p:nvPr/>
          </p:nvSpPr>
          <p:spPr>
            <a:xfrm>
              <a:off x="2004844" y="331363"/>
              <a:ext cx="1756073" cy="5418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60950" rIns="106675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Transformation (2013-2018)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2004844" y="873225"/>
              <a:ext cx="1756073" cy="2377856"/>
            </a:xfrm>
            <a:prstGeom prst="rect">
              <a:avLst/>
            </a:prstGeom>
            <a:solidFill>
              <a:srgbClr val="D8D8D8">
                <a:alpha val="88627"/>
              </a:srgbClr>
            </a:solidFill>
            <a:ln w="12700" cap="flat" cmpd="sng">
              <a:solidFill>
                <a:srgbClr val="CFDEEF">
                  <a:alpha val="88627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6"/>
            <p:cNvSpPr txBox="1"/>
            <p:nvPr/>
          </p:nvSpPr>
          <p:spPr>
            <a:xfrm>
              <a:off x="2004844" y="873225"/>
              <a:ext cx="1756073" cy="2377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106675" bIns="12000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New leadership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New mission/scope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Restructuring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New technology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Embedded EDA Director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 governance</a:t>
              </a:r>
              <a:br>
                <a:rPr lang="en-US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Leader: Asst. VP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4006768" y="331363"/>
              <a:ext cx="1756073" cy="541861"/>
            </a:xfrm>
            <a:prstGeom prst="rect">
              <a:avLst/>
            </a:prstGeom>
            <a:solidFill>
              <a:srgbClr val="990000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6"/>
            <p:cNvSpPr txBox="1"/>
            <p:nvPr/>
          </p:nvSpPr>
          <p:spPr>
            <a:xfrm>
              <a:off x="4006768" y="331363"/>
              <a:ext cx="1756073" cy="5418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60950" rIns="106675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Advanced Analytics</a:t>
              </a:r>
              <a:br>
                <a:rPr lang="en-U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(2019 - 2022)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4006768" y="873225"/>
              <a:ext cx="1756073" cy="2377856"/>
            </a:xfrm>
            <a:prstGeom prst="rect">
              <a:avLst/>
            </a:prstGeom>
            <a:solidFill>
              <a:srgbClr val="D8D8D8">
                <a:alpha val="88627"/>
              </a:srgbClr>
            </a:solidFill>
            <a:ln w="12700" cap="flat" cmpd="sng">
              <a:solidFill>
                <a:srgbClr val="CFDEEF">
                  <a:alpha val="88627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6"/>
            <p:cNvSpPr txBox="1"/>
            <p:nvPr/>
          </p:nvSpPr>
          <p:spPr>
            <a:xfrm>
              <a:off x="4006768" y="873225"/>
              <a:ext cx="1756073" cy="2377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106675" bIns="12000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 strategy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Visualization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Modeling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Policy analysis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905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4300" marR="0" lvl="1" indent="-1905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4300" marR="0" lvl="1" indent="-1905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4300" marR="0" lvl="1" indent="-1905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Leader: Assoc. VP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6008691" y="331363"/>
              <a:ext cx="1756073" cy="541861"/>
            </a:xfrm>
            <a:prstGeom prst="rect">
              <a:avLst/>
            </a:prstGeom>
            <a:solidFill>
              <a:srgbClr val="990000">
                <a:alpha val="88627"/>
              </a:srgbClr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6"/>
            <p:cNvSpPr txBox="1"/>
            <p:nvPr/>
          </p:nvSpPr>
          <p:spPr>
            <a:xfrm>
              <a:off x="6008691" y="331363"/>
              <a:ext cx="1756073" cy="5418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60950" rIns="106675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Expanded Scope</a:t>
              </a:r>
              <a:br>
                <a:rPr lang="en-U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(2022 -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6008691" y="873225"/>
              <a:ext cx="1756073" cy="2377856"/>
            </a:xfrm>
            <a:prstGeom prst="rect">
              <a:avLst/>
            </a:prstGeom>
            <a:solidFill>
              <a:srgbClr val="D8D8D8">
                <a:alpha val="88627"/>
              </a:srgbClr>
            </a:solidFill>
            <a:ln w="12700" cap="flat" cmpd="sng">
              <a:solidFill>
                <a:srgbClr val="CFDEEF">
                  <a:alpha val="88627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6"/>
            <p:cNvSpPr txBox="1"/>
            <p:nvPr/>
          </p:nvSpPr>
          <p:spPr>
            <a:xfrm>
              <a:off x="6008691" y="873225"/>
              <a:ext cx="1756073" cy="2377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106675" bIns="12000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Accreditation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Assessment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Strategic plan monitoring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Analyst consolidation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905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4300" marR="0" lvl="1" indent="-1905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Leader: VP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0" name="Google Shape;290;p16"/>
          <p:cNvSpPr txBox="1"/>
          <p:nvPr/>
        </p:nvSpPr>
        <p:spPr>
          <a:xfrm>
            <a:off x="2675467" y="4004733"/>
            <a:ext cx="5770949" cy="52322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what extent are we accomplishing our mission? How do we know? How do we improve?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>
            <a:spLocks noGrp="1"/>
          </p:cNvSpPr>
          <p:nvPr>
            <p:ph type="title"/>
          </p:nvPr>
        </p:nvSpPr>
        <p:spPr>
          <a:xfrm>
            <a:off x="896808" y="1792073"/>
            <a:ext cx="7992784" cy="144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800" dirty="0"/>
              <a:t>Structural and Cultural</a:t>
            </a:r>
            <a:br>
              <a:rPr lang="en-US" sz="4800" dirty="0"/>
            </a:br>
            <a:r>
              <a:rPr lang="en-US" sz="4800" dirty="0"/>
              <a:t>Differences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169108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"/>
          <p:cNvSpPr txBox="1">
            <a:spLocks noGrp="1"/>
          </p:cNvSpPr>
          <p:nvPr>
            <p:ph type="title"/>
          </p:nvPr>
        </p:nvSpPr>
        <p:spPr>
          <a:xfrm>
            <a:off x="596900" y="504825"/>
            <a:ext cx="7992784" cy="61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401"/>
              <a:buFont typeface="Arial"/>
              <a:buNone/>
            </a:pPr>
            <a:r>
              <a:rPr lang="en-US"/>
              <a:t>Institutional Research, Business Intelligence, &amp; Assessment</a:t>
            </a:r>
            <a:br>
              <a:rPr lang="en-US"/>
            </a:br>
            <a:r>
              <a:rPr lang="en-US"/>
              <a:t>Structural Differences</a:t>
            </a:r>
            <a:endParaRPr/>
          </a:p>
        </p:txBody>
      </p:sp>
      <p:sp>
        <p:nvSpPr>
          <p:cNvPr id="296" name="Google Shape;296;p17"/>
          <p:cNvSpPr txBox="1">
            <a:spLocks noGrp="1"/>
          </p:cNvSpPr>
          <p:nvPr>
            <p:ph type="sldNum" idx="4294967295"/>
          </p:nvPr>
        </p:nvSpPr>
        <p:spPr>
          <a:xfrm>
            <a:off x="6532284" y="481888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graphicFrame>
        <p:nvGraphicFramePr>
          <p:cNvPr id="297" name="Google Shape;297;p17"/>
          <p:cNvGraphicFramePr/>
          <p:nvPr/>
        </p:nvGraphicFramePr>
        <p:xfrm>
          <a:off x="746456" y="1204190"/>
          <a:ext cx="7667725" cy="3319766"/>
        </p:xfrm>
        <a:graphic>
          <a:graphicData uri="http://schemas.openxmlformats.org/drawingml/2006/table">
            <a:tbl>
              <a:tblPr firstRow="1" firstCol="1" lastCol="1" bandRow="1">
                <a:noFill/>
                <a:tableStyleId>{6DC1508A-4601-4D00-9324-A51D0282CBAA}</a:tableStyleId>
              </a:tblPr>
              <a:tblGrid>
                <a:gridCol w="11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2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7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4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2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Business Intelligence</a:t>
                      </a:r>
                      <a:endParaRPr sz="12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Institutional Research</a:t>
                      </a:r>
                      <a:endParaRPr sz="12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Assessment</a:t>
                      </a:r>
                      <a:endParaRPr sz="12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Organizational Reporting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IT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Provost (sometimes Planning)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/>
                        <a:t>Provost</a:t>
                      </a:r>
                      <a:endParaRPr sz="12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Data Realms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ERP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 Student &amp; Faculty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/>
                        <a:t>Programmatic</a:t>
                      </a:r>
                      <a:endParaRPr sz="12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Responsibilities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Data Warehouse Reporting Environment [Data Distribution]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Official Reporting Ad Hoc Requests [Data Analysis]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/>
                        <a:t>Process Management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/>
                        <a:t>[Motivate others to prepare reports]</a:t>
                      </a:r>
                      <a:endParaRPr sz="12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Constituencies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Internal Admin. Functions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Deans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Internal &amp; External Academic Functions Deans &amp; Central Admin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/>
                        <a:t>Internal Academic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/>
                        <a:t>External Accreditors</a:t>
                      </a:r>
                      <a:endParaRPr sz="12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Data Usage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Operational Decision Support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Official Reporting Decision Support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/>
                        <a:t>Internal decision support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/>
                        <a:t>External accountability</a:t>
                      </a:r>
                      <a:endParaRPr sz="12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Age of Organization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Newer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Well Established (Predates BI)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/>
                        <a:t>Since late 1990s early 2000s</a:t>
                      </a:r>
                      <a:endParaRPr sz="12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12700" cap="flat" cmpd="sng">
                      <a:solidFill>
                        <a:srgbClr val="2E75B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98" name="Google Shape;298;p17"/>
          <p:cNvSpPr txBox="1"/>
          <p:nvPr/>
        </p:nvSpPr>
        <p:spPr>
          <a:xfrm>
            <a:off x="1448100" y="4724971"/>
            <a:ext cx="69012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 &amp; IR from Childers, H. (2016). “Can business intelligence and IR teams be combined?”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Annual Forum of the Association of Institutional Research, New Orleans. Assessment features added by Hosch &amp; Scott.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8"/>
          <p:cNvSpPr txBox="1">
            <a:spLocks noGrp="1"/>
          </p:cNvSpPr>
          <p:nvPr>
            <p:ph type="sldNum" idx="4294967295"/>
          </p:nvPr>
        </p:nvSpPr>
        <p:spPr>
          <a:xfrm>
            <a:off x="6532284" y="481888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fld id="{00000000-1234-1234-1234-123412341234}" type="slidenum">
              <a:rPr kumimoji="0" lang="en-US" sz="7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t>29</a:t>
            </a:fld>
            <a:endParaRPr kumimoji="0" sz="7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244" name="Google Shape;244;p18"/>
          <p:cNvGraphicFramePr/>
          <p:nvPr/>
        </p:nvGraphicFramePr>
        <p:xfrm>
          <a:off x="696284" y="1152062"/>
          <a:ext cx="7728325" cy="3286597"/>
        </p:xfrm>
        <a:graphic>
          <a:graphicData uri="http://schemas.openxmlformats.org/drawingml/2006/table">
            <a:tbl>
              <a:tblPr firstRow="1" firstCol="1" bandRow="1">
                <a:tableStyleId>{6DC1508A-4601-4D00-9324-A51D0282CBAA}</a:tableStyleId>
              </a:tblPr>
              <a:tblGrid>
                <a:gridCol w="142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1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1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8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 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ym typeface="Calibri"/>
                        </a:rPr>
                        <a:t>Business Intelligence</a:t>
                      </a:r>
                      <a:endParaRPr sz="10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Institutional Research</a:t>
                      </a:r>
                      <a:endParaRPr sz="10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Assessment</a:t>
                      </a:r>
                      <a:endParaRPr sz="10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Educational Background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ym typeface="Calibri"/>
                        </a:rPr>
                        <a:t>BA/BS, MS, IT-related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PhD common, Social Sci or Stats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MA/MS or PhD Education / Soc Sci.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ym typeface="Calibri"/>
                        </a:rPr>
                        <a:t>Career Background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Not Academic Sometimes Not Higher Ed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ym typeface="Calibri"/>
                        </a:rPr>
                        <a:t>Higher Ed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Higher Ed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Career Opportunities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Outside Higher Ed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ym typeface="Calibri"/>
                        </a:rPr>
                        <a:t>Higher Ed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Higher Ed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Data Manipulation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A Crime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ym typeface="Calibri"/>
                        </a:rPr>
                        <a:t>A Requirement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Another unit’s responsibility</a:t>
                      </a:r>
                      <a:endParaRPr sz="1400" u="none" strike="noStrike" cap="none"/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Data Openness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"Democratization of Data"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ym typeface="Calibri"/>
                        </a:rPr>
                        <a:t>Manage Carefully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Manage </a:t>
                      </a:r>
                      <a:r>
                        <a:rPr lang="en-US" sz="1000" u="sng" strike="noStrike" cap="none">
                          <a:sym typeface="Calibri"/>
                        </a:rPr>
                        <a:t>Very</a:t>
                      </a:r>
                      <a:r>
                        <a:rPr lang="en-US" sz="1000" u="none" strike="noStrike" cap="none">
                          <a:sym typeface="Calibri"/>
                        </a:rPr>
                        <a:t> Carefully</a:t>
                      </a:r>
                      <a:endParaRPr sz="1400" u="none" strike="noStrike" cap="none"/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Data Quality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Provenance Fidelity to Source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ym typeface="Calibri"/>
                        </a:rPr>
                        <a:t>Conform to Definition; Fitness for Use; Consistency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Accepted as Imperfect</a:t>
                      </a:r>
                      <a:endParaRPr sz="1400" u="none" strike="noStrike" cap="none"/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Data Understanding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Operational &amp; Managerial Context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ym typeface="Calibri"/>
                        </a:rPr>
                        <a:t>Institutional &amp; Strategic Context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Programmatic Context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2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Agility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Generally Slow &amp; Deliberate Enterprise Perspective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ym typeface="Calibri"/>
                        </a:rPr>
                        <a:t>Responsive to Ad Hoc Requests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Iterative; limited by partner and institutional capacities</a:t>
                      </a:r>
                      <a:endParaRPr sz="1400" u="none" strike="noStrike" cap="none"/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ym typeface="Calibri"/>
                        </a:rPr>
                        <a:t>Attitude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ym typeface="Calibri"/>
                        </a:rPr>
                        <a:t>Optimistic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ym typeface="Calibri"/>
                        </a:rPr>
                        <a:t>Skeptical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Collegial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2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Organizational IQ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ym typeface="Calibri"/>
                        </a:rPr>
                        <a:t>Can be Strong in ERP- Related Areas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ym typeface="Calibri"/>
                        </a:rPr>
                        <a:t>Strong in Academic-Related Functions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sym typeface="Calibri"/>
                        </a:rPr>
                        <a:t>Strong Interpersonal Skills, Esp. w Faculty</a:t>
                      </a:r>
                      <a:endParaRPr sz="1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575" marR="12575" marT="12575" marB="12575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45" name="Google Shape;245;p18"/>
          <p:cNvSpPr txBox="1"/>
          <p:nvPr/>
        </p:nvSpPr>
        <p:spPr>
          <a:xfrm>
            <a:off x="1448100" y="4724971"/>
            <a:ext cx="482375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From Childers, H. (2016). “Can business intelligence and IR teams be combined?”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Annual Forum of the Association of Institutional Research, New Orleans.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8"/>
          <p:cNvSpPr txBox="1">
            <a:spLocks noGrp="1"/>
          </p:cNvSpPr>
          <p:nvPr>
            <p:ph type="title"/>
          </p:nvPr>
        </p:nvSpPr>
        <p:spPr>
          <a:xfrm>
            <a:off x="596900" y="504825"/>
            <a:ext cx="7992784" cy="61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479"/>
              <a:buFont typeface="Arial"/>
              <a:buNone/>
            </a:pPr>
            <a:r>
              <a:rPr lang="en-US" dirty="0"/>
              <a:t>Institutional Research, Business Intelligence, &amp; Assessment</a:t>
            </a:r>
            <a:br>
              <a:rPr lang="en-US" dirty="0"/>
            </a:br>
            <a:r>
              <a:rPr lang="en-US" dirty="0"/>
              <a:t>Cultural Differences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3B87-DA12-407F-8774-BA5099F60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54B6BB3-2069-4969-B688-73024D4117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7474264"/>
              </p:ext>
            </p:extLst>
          </p:nvPr>
        </p:nvGraphicFramePr>
        <p:xfrm>
          <a:off x="837559" y="1113184"/>
          <a:ext cx="7700153" cy="3335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1707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>
            <a:spLocks noGrp="1"/>
          </p:cNvSpPr>
          <p:nvPr>
            <p:ph type="title"/>
          </p:nvPr>
        </p:nvSpPr>
        <p:spPr>
          <a:xfrm>
            <a:off x="889124" y="2014910"/>
            <a:ext cx="7992784" cy="144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600" dirty="0"/>
              <a:t>Final Thoughts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3908340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0"/>
          <p:cNvSpPr txBox="1">
            <a:spLocks noGrp="1"/>
          </p:cNvSpPr>
          <p:nvPr>
            <p:ph type="title"/>
          </p:nvPr>
        </p:nvSpPr>
        <p:spPr>
          <a:xfrm>
            <a:off x="596900" y="504825"/>
            <a:ext cx="7992784" cy="61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Takeaways-How we got here	</a:t>
            </a:r>
            <a:endParaRPr/>
          </a:p>
        </p:txBody>
      </p:sp>
      <p:grpSp>
        <p:nvGrpSpPr>
          <p:cNvPr id="328" name="Google Shape;328;p20"/>
          <p:cNvGrpSpPr/>
          <p:nvPr/>
        </p:nvGrpSpPr>
        <p:grpSpPr>
          <a:xfrm>
            <a:off x="1000363" y="964018"/>
            <a:ext cx="7384280" cy="3480391"/>
            <a:chOff x="903" y="0"/>
            <a:chExt cx="7384280" cy="3480391"/>
          </a:xfrm>
        </p:grpSpPr>
        <p:sp>
          <p:nvSpPr>
            <p:cNvPr id="329" name="Google Shape;329;p20"/>
            <p:cNvSpPr/>
            <p:nvPr/>
          </p:nvSpPr>
          <p:spPr>
            <a:xfrm rot="-5400000">
              <a:off x="-567185" y="568087"/>
              <a:ext cx="3480391" cy="2344216"/>
            </a:xfrm>
            <a:prstGeom prst="flowChartManualOperation">
              <a:avLst/>
            </a:prstGeom>
            <a:gradFill>
              <a:gsLst>
                <a:gs pos="0">
                  <a:srgbClr val="99CFFF"/>
                </a:gs>
                <a:gs pos="35000">
                  <a:srgbClr val="B8DCFF"/>
                </a:gs>
                <a:gs pos="100000">
                  <a:srgbClr val="E2F0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0"/>
            <p:cNvSpPr txBox="1"/>
            <p:nvPr/>
          </p:nvSpPr>
          <p:spPr>
            <a:xfrm>
              <a:off x="903" y="696077"/>
              <a:ext cx="2344216" cy="20882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0" rIns="115275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Organizational difficulties drove many of the developments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5400000">
              <a:off x="1952846" y="568087"/>
              <a:ext cx="3480391" cy="2344216"/>
            </a:xfrm>
            <a:prstGeom prst="flowChartManualOperation">
              <a:avLst/>
            </a:prstGeom>
            <a:gradFill>
              <a:gsLst>
                <a:gs pos="0">
                  <a:srgbClr val="99CFFF"/>
                </a:gs>
                <a:gs pos="35000">
                  <a:srgbClr val="B8DCFF"/>
                </a:gs>
                <a:gs pos="100000">
                  <a:srgbClr val="E2F0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0"/>
            <p:cNvSpPr txBox="1"/>
            <p:nvPr/>
          </p:nvSpPr>
          <p:spPr>
            <a:xfrm>
              <a:off x="2520934" y="696077"/>
              <a:ext cx="2344216" cy="20882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0" rIns="115275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Pre-existing relationships among leaders (standing meetings, committees, etc.); evolved into structure based strengths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0"/>
            <p:cNvSpPr/>
            <p:nvPr/>
          </p:nvSpPr>
          <p:spPr>
            <a:xfrm rot="-5400000">
              <a:off x="4472878" y="568087"/>
              <a:ext cx="3480391" cy="2344216"/>
            </a:xfrm>
            <a:prstGeom prst="flowChartManualOperation">
              <a:avLst/>
            </a:prstGeom>
            <a:gradFill>
              <a:gsLst>
                <a:gs pos="0">
                  <a:srgbClr val="99CFFF"/>
                </a:gs>
                <a:gs pos="35000">
                  <a:srgbClr val="B8DCFF"/>
                </a:gs>
                <a:gs pos="100000">
                  <a:srgbClr val="E2F0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0"/>
            <p:cNvSpPr txBox="1"/>
            <p:nvPr/>
          </p:nvSpPr>
          <p:spPr>
            <a:xfrm>
              <a:off x="5040966" y="696077"/>
              <a:ext cx="2344216" cy="20882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0" rIns="115275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Leaders had multiple organizational plans prepared for when opportunities arose</a:t>
              </a:r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7"/>
          <p:cNvSpPr txBox="1">
            <a:spLocks noGrp="1"/>
          </p:cNvSpPr>
          <p:nvPr>
            <p:ph type="title"/>
          </p:nvPr>
        </p:nvSpPr>
        <p:spPr>
          <a:xfrm>
            <a:off x="596900" y="504825"/>
            <a:ext cx="7992784" cy="61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/>
              <a:t>Takeaways-Why it works	</a:t>
            </a:r>
            <a:endParaRPr/>
          </a:p>
        </p:txBody>
      </p:sp>
      <p:grpSp>
        <p:nvGrpSpPr>
          <p:cNvPr id="340" name="Google Shape;340;p7"/>
          <p:cNvGrpSpPr/>
          <p:nvPr/>
        </p:nvGrpSpPr>
        <p:grpSpPr>
          <a:xfrm>
            <a:off x="689468" y="942753"/>
            <a:ext cx="7855736" cy="3522920"/>
            <a:chOff x="1896" y="-1"/>
            <a:chExt cx="7855736" cy="3522920"/>
          </a:xfrm>
        </p:grpSpPr>
        <p:sp>
          <p:nvSpPr>
            <p:cNvPr id="341" name="Google Shape;341;p7"/>
            <p:cNvSpPr/>
            <p:nvPr/>
          </p:nvSpPr>
          <p:spPr>
            <a:xfrm rot="-5400000">
              <a:off x="-829891" y="831786"/>
              <a:ext cx="3522920" cy="1859346"/>
            </a:xfrm>
            <a:prstGeom prst="flowChartManualOperation">
              <a:avLst/>
            </a:prstGeom>
            <a:gradFill>
              <a:gsLst>
                <a:gs pos="0">
                  <a:srgbClr val="99CFFF"/>
                </a:gs>
                <a:gs pos="35000">
                  <a:srgbClr val="B8DCFF"/>
                </a:gs>
                <a:gs pos="100000">
                  <a:srgbClr val="E2F0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7"/>
            <p:cNvSpPr txBox="1"/>
            <p:nvPr/>
          </p:nvSpPr>
          <p:spPr>
            <a:xfrm>
              <a:off x="1896" y="704583"/>
              <a:ext cx="1859346" cy="2113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0" rIns="1143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More than IR is required in the portfolio of a cabinet member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7"/>
            <p:cNvSpPr/>
            <p:nvPr/>
          </p:nvSpPr>
          <p:spPr>
            <a:xfrm rot="-5400000">
              <a:off x="1168905" y="831786"/>
              <a:ext cx="3522920" cy="1859346"/>
            </a:xfrm>
            <a:prstGeom prst="flowChartManualOperation">
              <a:avLst/>
            </a:prstGeom>
            <a:gradFill>
              <a:gsLst>
                <a:gs pos="0">
                  <a:srgbClr val="99CFFF"/>
                </a:gs>
                <a:gs pos="35000">
                  <a:srgbClr val="B8DCFF"/>
                </a:gs>
                <a:gs pos="100000">
                  <a:srgbClr val="E2F0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 txBox="1"/>
            <p:nvPr/>
          </p:nvSpPr>
          <p:spPr>
            <a:xfrm>
              <a:off x="2000692" y="704583"/>
              <a:ext cx="1859346" cy="2113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0" rIns="1143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Resources are required (and were provided) to operate at a high level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7"/>
            <p:cNvSpPr/>
            <p:nvPr/>
          </p:nvSpPr>
          <p:spPr>
            <a:xfrm rot="-5400000">
              <a:off x="3167702" y="831786"/>
              <a:ext cx="3522920" cy="1859346"/>
            </a:xfrm>
            <a:prstGeom prst="flowChartManualOperation">
              <a:avLst/>
            </a:prstGeom>
            <a:gradFill>
              <a:gsLst>
                <a:gs pos="0">
                  <a:srgbClr val="99CFFF"/>
                </a:gs>
                <a:gs pos="35000">
                  <a:srgbClr val="B8DCFF"/>
                </a:gs>
                <a:gs pos="100000">
                  <a:srgbClr val="E2F0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7"/>
            <p:cNvSpPr txBox="1"/>
            <p:nvPr/>
          </p:nvSpPr>
          <p:spPr>
            <a:xfrm>
              <a:off x="3999489" y="704583"/>
              <a:ext cx="1859346" cy="2113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0" rIns="1143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 right (talented) people into the right roles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7"/>
            <p:cNvSpPr/>
            <p:nvPr/>
          </p:nvSpPr>
          <p:spPr>
            <a:xfrm rot="-5400000">
              <a:off x="5166499" y="831786"/>
              <a:ext cx="3522920" cy="1859346"/>
            </a:xfrm>
            <a:prstGeom prst="flowChartManualOperation">
              <a:avLst/>
            </a:prstGeom>
            <a:gradFill>
              <a:gsLst>
                <a:gs pos="0">
                  <a:srgbClr val="99CFFF"/>
                </a:gs>
                <a:gs pos="35000">
                  <a:srgbClr val="B8DCFF"/>
                </a:gs>
                <a:gs pos="100000">
                  <a:srgbClr val="E2F0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7"/>
            <p:cNvSpPr txBox="1"/>
            <p:nvPr/>
          </p:nvSpPr>
          <p:spPr>
            <a:xfrm>
              <a:off x="5998286" y="704583"/>
              <a:ext cx="1859346" cy="2113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0" rIns="1143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Transparency/ communication is a new value; the matrixed structure enables this and requires it.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>
            <a:spLocks noGrp="1"/>
          </p:cNvSpPr>
          <p:nvPr>
            <p:ph type="title"/>
          </p:nvPr>
        </p:nvSpPr>
        <p:spPr>
          <a:xfrm>
            <a:off x="896808" y="1792073"/>
            <a:ext cx="7992784" cy="144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7200" dirty="0"/>
              <a:t>Current State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636704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 txBox="1">
            <a:spLocks noGrp="1"/>
          </p:cNvSpPr>
          <p:nvPr>
            <p:ph type="title"/>
          </p:nvPr>
        </p:nvSpPr>
        <p:spPr>
          <a:xfrm>
            <a:off x="596900" y="588141"/>
            <a:ext cx="7992784" cy="61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/>
              <a:t>Stony Brook University</a:t>
            </a:r>
            <a:endParaRPr/>
          </a:p>
        </p:txBody>
      </p:sp>
      <p:pic>
        <p:nvPicPr>
          <p:cNvPr id="64" name="Google Shape;6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9625" y="1008412"/>
            <a:ext cx="3157425" cy="234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9626" y="3419037"/>
            <a:ext cx="3157426" cy="10501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6" name="Google Shape;66;p4"/>
          <p:cNvGraphicFramePr/>
          <p:nvPr>
            <p:extLst>
              <p:ext uri="{D42A27DB-BD31-4B8C-83A1-F6EECF244321}">
                <p14:modId xmlns:p14="http://schemas.microsoft.com/office/powerpoint/2010/main" val="2310728936"/>
              </p:ext>
            </p:extLst>
          </p:nvPr>
        </p:nvGraphicFramePr>
        <p:xfrm>
          <a:off x="589534" y="1017250"/>
          <a:ext cx="4651500" cy="3518155"/>
        </p:xfrm>
        <a:graphic>
          <a:graphicData uri="http://schemas.openxmlformats.org/drawingml/2006/table">
            <a:tbl>
              <a:tblPr>
                <a:noFill/>
                <a:tableStyleId>{25569E8E-A967-42A1-B330-82BA78666A24}</a:tableStyleId>
              </a:tblPr>
              <a:tblGrid>
                <a:gridCol w="155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0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1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Calibri"/>
                        <a:buNone/>
                      </a:pPr>
                      <a:r>
                        <a:rPr lang="en-US" sz="2000" b="1" u="none" strike="noStrike" cap="none"/>
                        <a:t>25,865</a:t>
                      </a:r>
                      <a:endParaRPr sz="2000" b="1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100" u="none" strike="noStrike" cap="none"/>
                        <a:t>Fall 2023 headcount enrollment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dk1"/>
                          </a:solidFill>
                        </a:rPr>
                        <a:t>1400</a:t>
                      </a:r>
                      <a:endParaRPr sz="2000" b="1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</a:rPr>
                        <a:t>Median SAT 2023</a:t>
                      </a:r>
                      <a:br>
                        <a:rPr lang="en-US" sz="1100" u="none" strike="noStrike" cap="none">
                          <a:solidFill>
                            <a:schemeClr val="dk1"/>
                          </a:solidFill>
                        </a:rPr>
                      </a:b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</a:rPr>
                        <a:t>(test optional)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dk1"/>
                          </a:solidFill>
                        </a:rPr>
                        <a:t>93.5</a:t>
                      </a:r>
                      <a:endParaRPr sz="2000" b="1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</a:rPr>
                        <a:t>Avg. high school GPA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Calibri"/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dk1"/>
                          </a:solidFill>
                        </a:rPr>
                        <a:t>68%   32%</a:t>
                      </a:r>
                      <a:endParaRPr sz="2000" b="1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</a:rPr>
                        <a:t>Undergrad Graduate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dk1"/>
                          </a:solidFill>
                        </a:rPr>
                        <a:t>38%</a:t>
                      </a:r>
                      <a:endParaRPr sz="2000" b="1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</a:rPr>
                        <a:t>Receive Pell grants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</a:rPr>
                        <a:t>30% 28% 19%</a:t>
                      </a:r>
                      <a:endParaRPr sz="1600" b="1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 dirty="0">
                          <a:solidFill>
                            <a:schemeClr val="dk1"/>
                          </a:solidFill>
                        </a:rPr>
                        <a:t>White   Asian    URM</a:t>
                      </a:r>
                      <a:endParaRPr sz="12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1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dk1"/>
                          </a:solidFill>
                        </a:rPr>
                        <a:t>16,309</a:t>
                      </a:r>
                      <a:endParaRPr sz="2000" b="1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</a:rPr>
                        <a:t>Fall 2023 employees incl. health system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dk1"/>
                          </a:solidFill>
                        </a:rPr>
                        <a:t>3,028</a:t>
                      </a:r>
                      <a:endParaRPr sz="2000" b="1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</a:rPr>
                        <a:t>Fall 2023 faculty full-time &amp; part-time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dk1"/>
                          </a:solidFill>
                        </a:rPr>
                        <a:t>#58</a:t>
                      </a:r>
                      <a:endParaRPr sz="2000" b="1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 dirty="0">
                          <a:solidFill>
                            <a:schemeClr val="dk1"/>
                          </a:solidFill>
                        </a:rPr>
                        <a:t>U.S. News &amp; World Report Rank 2024</a:t>
                      </a:r>
                      <a:endParaRPr sz="12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dk1"/>
                          </a:solidFill>
                        </a:rPr>
                        <a:t>4.5 Billion</a:t>
                      </a:r>
                      <a:endParaRPr sz="2000" b="1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</a:rPr>
                        <a:t>USD annual budget 2024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dk1"/>
                          </a:solidFill>
                        </a:rPr>
                        <a:t>1957</a:t>
                      </a:r>
                      <a:endParaRPr sz="2000" b="1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</a:rPr>
                        <a:t>Founded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dk1"/>
                          </a:solidFill>
                        </a:rPr>
                        <a:t>2001</a:t>
                      </a:r>
                      <a:endParaRPr sz="2000" b="1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 dirty="0">
                          <a:solidFill>
                            <a:schemeClr val="dk1"/>
                          </a:solidFill>
                        </a:rPr>
                        <a:t>Joined AAU</a:t>
                      </a:r>
                      <a:endParaRPr sz="12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1853" y="32177"/>
            <a:ext cx="7201774" cy="507914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9"/>
          <p:cNvSpPr txBox="1">
            <a:spLocks noGrp="1"/>
          </p:cNvSpPr>
          <p:nvPr>
            <p:ph type="title"/>
          </p:nvPr>
        </p:nvSpPr>
        <p:spPr>
          <a:xfrm>
            <a:off x="596900" y="504825"/>
            <a:ext cx="7992784" cy="61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</a:pPr>
            <a:r>
              <a:rPr lang="en-US" sz="2400"/>
              <a:t>Cabinet</a:t>
            </a:r>
            <a:br>
              <a:rPr lang="en-US" sz="2400"/>
            </a:br>
            <a:r>
              <a:rPr lang="en-US" sz="2400"/>
              <a:t>Org Chart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8DDCB2-C633-46AF-B17E-B3EC14D9CA57}"/>
              </a:ext>
            </a:extLst>
          </p:cNvPr>
          <p:cNvSpPr txBox="1"/>
          <p:nvPr/>
        </p:nvSpPr>
        <p:spPr>
          <a:xfrm>
            <a:off x="596900" y="4187798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 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73F9AB-7E69-417F-BEF4-0E19ACEF4586}"/>
              </a:ext>
            </a:extLst>
          </p:cNvPr>
          <p:cNvSpPr/>
          <p:nvPr/>
        </p:nvSpPr>
        <p:spPr>
          <a:xfrm>
            <a:off x="2328262" y="1682803"/>
            <a:ext cx="1060397" cy="53788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751" y="142610"/>
            <a:ext cx="8647016" cy="431529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5"/>
          <p:cNvSpPr txBox="1"/>
          <p:nvPr/>
        </p:nvSpPr>
        <p:spPr>
          <a:xfrm>
            <a:off x="1474839" y="4709553"/>
            <a:ext cx="3322128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https://www.stonybrook.edu/effectiveness/</a:t>
            </a: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"/>
          <p:cNvSpPr txBox="1">
            <a:spLocks noGrp="1"/>
          </p:cNvSpPr>
          <p:nvPr>
            <p:ph type="title"/>
          </p:nvPr>
        </p:nvSpPr>
        <p:spPr>
          <a:xfrm>
            <a:off x="596900" y="504825"/>
            <a:ext cx="7992784" cy="61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/>
              <a:t>Mission and Strategic Goals</a:t>
            </a:r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body" idx="1"/>
          </p:nvPr>
        </p:nvSpPr>
        <p:spPr>
          <a:xfrm>
            <a:off x="551145" y="823704"/>
            <a:ext cx="7992784" cy="3102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enable Stony Brook University to improve through the collection, analysis, and use of data.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4294967295"/>
          </p:nvPr>
        </p:nvSpPr>
        <p:spPr>
          <a:xfrm>
            <a:off x="7086600" y="4819650"/>
            <a:ext cx="20574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grpSp>
        <p:nvGrpSpPr>
          <p:cNvPr id="88" name="Google Shape;88;p6"/>
          <p:cNvGrpSpPr/>
          <p:nvPr/>
        </p:nvGrpSpPr>
        <p:grpSpPr>
          <a:xfrm>
            <a:off x="596899" y="1821528"/>
            <a:ext cx="7992785" cy="2504775"/>
            <a:chOff x="0" y="1"/>
            <a:chExt cx="11699914" cy="2746688"/>
          </a:xfrm>
        </p:grpSpPr>
        <p:sp>
          <p:nvSpPr>
            <p:cNvPr id="89" name="Google Shape;89;p6"/>
            <p:cNvSpPr/>
            <p:nvPr/>
          </p:nvSpPr>
          <p:spPr>
            <a:xfrm>
              <a:off x="0" y="1"/>
              <a:ext cx="11699914" cy="37023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5686"/>
                </a:srgbClr>
              </a:outerShdw>
            </a:effectLst>
          </p:spPr>
          <p:txBody>
            <a:bodyPr spcFirstLastPara="1" wrap="square" lIns="68550" tIns="68550" rIns="685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0" y="411846"/>
              <a:ext cx="2924978" cy="2307865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3500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5686"/>
                </a:srgbClr>
              </a:outerShdw>
            </a:effectLst>
          </p:spPr>
          <p:txBody>
            <a:bodyPr spcFirstLastPara="1" wrap="square" lIns="68550" tIns="68550" rIns="685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 txBox="1"/>
            <p:nvPr/>
          </p:nvSpPr>
          <p:spPr>
            <a:xfrm>
              <a:off x="117316" y="491136"/>
              <a:ext cx="2924978" cy="22285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Collect </a:t>
              </a:r>
              <a:r>
                <a:rPr lang="en-US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administrative and contextual data using high-quality processes for extraction, storage, curation, indexing, and disposition.</a:t>
              </a: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2924978" y="411846"/>
              <a:ext cx="2924978" cy="2310416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3500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5686"/>
                </a:srgbClr>
              </a:outerShdw>
            </a:effectLst>
          </p:spPr>
          <p:txBody>
            <a:bodyPr spcFirstLastPara="1" wrap="square" lIns="68550" tIns="68550" rIns="685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6"/>
            <p:cNvSpPr txBox="1"/>
            <p:nvPr/>
          </p:nvSpPr>
          <p:spPr>
            <a:xfrm>
              <a:off x="3159609" y="495707"/>
              <a:ext cx="2924978" cy="22285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Understand</a:t>
              </a:r>
              <a:r>
                <a:rPr lang="en-US" sz="135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data collected by us and by others to know its meaning, context, limitations, and implications for action.</a:t>
              </a: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5849958" y="427744"/>
              <a:ext cx="2924978" cy="2294518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3500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5686"/>
                </a:srgbClr>
              </a:outerShdw>
            </a:effectLst>
          </p:spPr>
          <p:txBody>
            <a:bodyPr spcFirstLastPara="1" wrap="square" lIns="68550" tIns="68550" rIns="685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 txBox="1"/>
            <p:nvPr/>
          </p:nvSpPr>
          <p:spPr>
            <a:xfrm>
              <a:off x="5967272" y="518114"/>
              <a:ext cx="2924978" cy="22285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Communicate</a:t>
              </a:r>
              <a:r>
                <a:rPr lang="en-US" sz="135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 and analyses clearly and effectively to internal and external audiences.</a:t>
              </a: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8774934" y="427744"/>
              <a:ext cx="2924978" cy="2294517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3500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5686"/>
                </a:srgbClr>
              </a:outerShdw>
            </a:effectLst>
          </p:spPr>
          <p:txBody>
            <a:bodyPr spcFirstLastPara="1" wrap="square" lIns="68550" tIns="68550" rIns="685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 txBox="1"/>
            <p:nvPr/>
          </p:nvSpPr>
          <p:spPr>
            <a:xfrm>
              <a:off x="8897285" y="518115"/>
              <a:ext cx="2735650" cy="22285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Improve</a:t>
              </a:r>
              <a:r>
                <a:rPr lang="en-US" sz="135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how the university and all members of its community achieve their goals.</a:t>
              </a: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8" name="Google Shape;9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6008" y="3524865"/>
            <a:ext cx="572676" cy="68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6372" y="3524865"/>
            <a:ext cx="695596" cy="687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4520" y="3459973"/>
            <a:ext cx="831322" cy="81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49725" y="3453213"/>
            <a:ext cx="695600" cy="676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0"/>
          <p:cNvSpPr txBox="1">
            <a:spLocks noGrp="1"/>
          </p:cNvSpPr>
          <p:nvPr>
            <p:ph type="title"/>
          </p:nvPr>
        </p:nvSpPr>
        <p:spPr>
          <a:xfrm>
            <a:off x="596900" y="504825"/>
            <a:ext cx="7992784" cy="61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/>
              <a:t>Org chart Sept 2022 and later</a:t>
            </a:r>
            <a:endParaRPr/>
          </a:p>
        </p:txBody>
      </p:sp>
      <p:sp>
        <p:nvSpPr>
          <p:cNvPr id="107" name="Google Shape;107;p30"/>
          <p:cNvSpPr/>
          <p:nvPr/>
        </p:nvSpPr>
        <p:spPr>
          <a:xfrm>
            <a:off x="5812615" y="3503865"/>
            <a:ext cx="2628650" cy="82296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Governance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0"/>
          <p:cNvSpPr/>
          <p:nvPr/>
        </p:nvSpPr>
        <p:spPr>
          <a:xfrm>
            <a:off x="5812617" y="2459203"/>
            <a:ext cx="2628650" cy="82296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Strategic Plan Monitoring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0"/>
          <p:cNvSpPr/>
          <p:nvPr/>
        </p:nvSpPr>
        <p:spPr>
          <a:xfrm>
            <a:off x="5812617" y="1414541"/>
            <a:ext cx="2628648" cy="82296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Accreditation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0"/>
          <p:cNvSpPr txBox="1"/>
          <p:nvPr/>
        </p:nvSpPr>
        <p:spPr>
          <a:xfrm>
            <a:off x="5711973" y="917853"/>
            <a:ext cx="287771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Cross-functional responsibilities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900" y="891014"/>
            <a:ext cx="5069955" cy="4165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ony Brook University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1245</Words>
  <Application>Microsoft Office PowerPoint</Application>
  <PresentationFormat>On-screen Show (16:9)</PresentationFormat>
  <Paragraphs>273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Noto Sans Symbols</vt:lpstr>
      <vt:lpstr>Arial</vt:lpstr>
      <vt:lpstr>Montserrat ExtraBold</vt:lpstr>
      <vt:lpstr>Calibri</vt:lpstr>
      <vt:lpstr>Georgia</vt:lpstr>
      <vt:lpstr>Courier New</vt:lpstr>
      <vt:lpstr>Stony Brook University</vt:lpstr>
      <vt:lpstr>PowerPoint Presentation</vt:lpstr>
      <vt:lpstr>PowerPoint Presentation</vt:lpstr>
      <vt:lpstr>Overview</vt:lpstr>
      <vt:lpstr>Current State</vt:lpstr>
      <vt:lpstr>Stony Brook University</vt:lpstr>
      <vt:lpstr>Cabinet Org Chart</vt:lpstr>
      <vt:lpstr>PowerPoint Presentation</vt:lpstr>
      <vt:lpstr>Mission and Strategic Goals</vt:lpstr>
      <vt:lpstr>Org chart Sept 2022 and later</vt:lpstr>
      <vt:lpstr>Collaborations Made Easier By Cabinet-Level Position</vt:lpstr>
      <vt:lpstr>Work Orders Dashboards Partners: Institutional Research, Analytics, Facilities &amp; Services</vt:lpstr>
      <vt:lpstr>Energy Dashboards Partners: Analytics, Data Warehousing, Sustainability</vt:lpstr>
      <vt:lpstr>Weekly Pulse Survey Partners: Institutional Research, Analytics, Student Affairs</vt:lpstr>
      <vt:lpstr>Program Outcomes Partners: Educational Effectiveness, Institutional Research</vt:lpstr>
      <vt:lpstr>Transformation</vt:lpstr>
      <vt:lpstr>Prior State Org Charts</vt:lpstr>
      <vt:lpstr>Transformation of Assessment Function</vt:lpstr>
      <vt:lpstr>Assessment Structures Prior to 2022</vt:lpstr>
      <vt:lpstr>Office of Educational Effectiveness (2022 - )</vt:lpstr>
      <vt:lpstr>Accomplishments - Assessment </vt:lpstr>
      <vt:lpstr>Accomplishments – Groups, Policies &amp; Procedures </vt:lpstr>
      <vt:lpstr>Accomplishments - Events</vt:lpstr>
      <vt:lpstr>Accomplishments – Homegrown Content Management System</vt:lpstr>
      <vt:lpstr>Challenges</vt:lpstr>
      <vt:lpstr>Transformation of IR/IE Function</vt:lpstr>
      <vt:lpstr>Evolution from Institutional Research to IE+</vt:lpstr>
      <vt:lpstr>Structural and Cultural Differences</vt:lpstr>
      <vt:lpstr>Institutional Research, Business Intelligence, &amp; Assessment Structural Differences</vt:lpstr>
      <vt:lpstr>Institutional Research, Business Intelligence, &amp; Assessment Cultural Differences</vt:lpstr>
      <vt:lpstr>Final Thoughts</vt:lpstr>
      <vt:lpstr>Takeaways-How we got here </vt:lpstr>
      <vt:lpstr>Takeaways-Why it works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Braden Hosch</cp:lastModifiedBy>
  <cp:revision>18</cp:revision>
  <dcterms:created xsi:type="dcterms:W3CDTF">2015-10-16T18:36:57Z</dcterms:created>
  <dcterms:modified xsi:type="dcterms:W3CDTF">2024-05-29T09:48:51Z</dcterms:modified>
</cp:coreProperties>
</file>