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Geo"/>
      <p:regular r:id="rId22"/>
      <p:italic r:id="rId23"/>
    </p:embeddedFont>
    <p:embeddedFont>
      <p:font typeface="Bitter"/>
      <p:regular r:id="rId24"/>
      <p:bold r:id="rId25"/>
      <p:italic r:id="rId26"/>
      <p:boldItalic r:id="rId27"/>
    </p:embeddedFont>
    <p:embeddedFont>
      <p:font typeface="Helvetica Neue"/>
      <p:regular r:id="rId28"/>
      <p:bold r:id="rId29"/>
      <p:italic r:id="rId30"/>
      <p:boldItalic r:id="rId31"/>
    </p:embeddedFont>
    <p:embeddedFont>
      <p:font typeface="Alumni Sans"/>
      <p:regular r:id="rId32"/>
      <p:bold r:id="rId33"/>
      <p:italic r:id="rId34"/>
      <p:boldItalic r:id="rId35"/>
    </p:embeddedFont>
    <p:embeddedFont>
      <p:font typeface="Alumni Sans Medium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Geo-regular.fntdata"/><Relationship Id="rId21" Type="http://schemas.openxmlformats.org/officeDocument/2006/relationships/slide" Target="slides/slide16.xml"/><Relationship Id="rId24" Type="http://schemas.openxmlformats.org/officeDocument/2006/relationships/font" Target="fonts/Bitter-regular.fntdata"/><Relationship Id="rId23" Type="http://schemas.openxmlformats.org/officeDocument/2006/relationships/font" Target="fonts/Ge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itter-italic.fntdata"/><Relationship Id="rId25" Type="http://schemas.openxmlformats.org/officeDocument/2006/relationships/font" Target="fonts/Bitter-bold.fntdata"/><Relationship Id="rId28" Type="http://schemas.openxmlformats.org/officeDocument/2006/relationships/font" Target="fonts/HelveticaNeue-regular.fntdata"/><Relationship Id="rId27" Type="http://schemas.openxmlformats.org/officeDocument/2006/relationships/font" Target="fonts/Bitt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-boldItalic.fntdata"/><Relationship Id="rId30" Type="http://schemas.openxmlformats.org/officeDocument/2006/relationships/font" Target="fonts/HelveticaNeue-italic.fntdata"/><Relationship Id="rId11" Type="http://schemas.openxmlformats.org/officeDocument/2006/relationships/slide" Target="slides/slide6.xml"/><Relationship Id="rId33" Type="http://schemas.openxmlformats.org/officeDocument/2006/relationships/font" Target="fonts/AlumniSans-bold.fntdata"/><Relationship Id="rId10" Type="http://schemas.openxmlformats.org/officeDocument/2006/relationships/slide" Target="slides/slide5.xml"/><Relationship Id="rId32" Type="http://schemas.openxmlformats.org/officeDocument/2006/relationships/font" Target="fonts/AlumniSans-regular.fntdata"/><Relationship Id="rId13" Type="http://schemas.openxmlformats.org/officeDocument/2006/relationships/slide" Target="slides/slide8.xml"/><Relationship Id="rId35" Type="http://schemas.openxmlformats.org/officeDocument/2006/relationships/font" Target="fonts/AlumniSans-boldItalic.fntdata"/><Relationship Id="rId12" Type="http://schemas.openxmlformats.org/officeDocument/2006/relationships/slide" Target="slides/slide7.xml"/><Relationship Id="rId34" Type="http://schemas.openxmlformats.org/officeDocument/2006/relationships/font" Target="fonts/AlumniSans-italic.fntdata"/><Relationship Id="rId15" Type="http://schemas.openxmlformats.org/officeDocument/2006/relationships/slide" Target="slides/slide10.xml"/><Relationship Id="rId37" Type="http://schemas.openxmlformats.org/officeDocument/2006/relationships/font" Target="fonts/AlumniSansMedium-bold.fntdata"/><Relationship Id="rId14" Type="http://schemas.openxmlformats.org/officeDocument/2006/relationships/slide" Target="slides/slide9.xml"/><Relationship Id="rId36" Type="http://schemas.openxmlformats.org/officeDocument/2006/relationships/font" Target="fonts/AlumniSansMedium-regular.fntdata"/><Relationship Id="rId17" Type="http://schemas.openxmlformats.org/officeDocument/2006/relationships/slide" Target="slides/slide12.xml"/><Relationship Id="rId39" Type="http://schemas.openxmlformats.org/officeDocument/2006/relationships/font" Target="fonts/AlumniSansMedium-boldItalic.fntdata"/><Relationship Id="rId16" Type="http://schemas.openxmlformats.org/officeDocument/2006/relationships/slide" Target="slides/slide11.xml"/><Relationship Id="rId38" Type="http://schemas.openxmlformats.org/officeDocument/2006/relationships/font" Target="fonts/AlumniSansMedium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eb537e4c30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eb537e4c30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2f71dc706d_0_5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2f71dc706d_0_5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https://stonybrookuniversity.co1.qualtrics.com/survey-builder/SV_b11u3dIKESo1SMC/edit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3368b1d91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3368b1d91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af877e36a2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af877e36a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af951c95d0_4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2af951c95d0_4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3368b1d91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3368b1d91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3368b1d91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3368b1d91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3368b1d91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3368b1d91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2f71dc706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32f71dc70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2f71dc706d_0_1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32f71dc706d_0_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2f71dc706d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2f71dc706d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af877e36a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af877e36a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af877e36a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af877e36a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341d6943f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341d6943f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af951c95d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af951c95d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af951c95d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af951c95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-17200" y="-6475"/>
            <a:ext cx="2299500" cy="51594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3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rgbClr val="000000"/>
                </a:solidFill>
              </a:rPr>
              <a:t>‹#›</a:t>
            </a:fld>
            <a:endParaRPr sz="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" name="Google Shape;53;p13"/>
          <p:cNvSpPr txBox="1"/>
          <p:nvPr/>
        </p:nvSpPr>
        <p:spPr>
          <a:xfrm>
            <a:off x="7382309" y="4881314"/>
            <a:ext cx="14772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500">
                <a:solidFill>
                  <a:srgbClr val="000000"/>
                </a:solidFill>
              </a:rPr>
              <a:t>C</a:t>
            </a:r>
            <a:r>
              <a:rPr b="0" i="0" lang="en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onfidential </a:t>
            </a:r>
            <a:r>
              <a:rPr lang="en" sz="500">
                <a:solidFill>
                  <a:srgbClr val="000000"/>
                </a:solidFill>
              </a:rPr>
              <a:t>&amp;</a:t>
            </a:r>
            <a:r>
              <a:rPr b="0" i="0" lang="en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500">
                <a:solidFill>
                  <a:srgbClr val="000000"/>
                </a:solidFill>
              </a:rPr>
              <a:t>P</a:t>
            </a:r>
            <a:r>
              <a:rPr b="0" i="0" lang="en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roprietary   | 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-657" r="-23473" t="0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">
  <p:cSld name="TITLE_1_1_1">
    <p:bg>
      <p:bgPr>
        <a:gradFill>
          <a:gsLst>
            <a:gs pos="0">
              <a:srgbClr val="990000"/>
            </a:gs>
            <a:gs pos="100000">
              <a:srgbClr val="D52027"/>
            </a:gs>
          </a:gsLst>
          <a:lin ang="10800025" scaled="0"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_2">
    <p:bg>
      <p:bgPr>
        <a:gradFill>
          <a:gsLst>
            <a:gs pos="0">
              <a:srgbClr val="990000"/>
            </a:gs>
            <a:gs pos="100000">
              <a:srgbClr val="D52027"/>
            </a:gs>
          </a:gsLst>
          <a:lin ang="10800025" scaled="0"/>
        </a:gra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chemeClr val="lt1"/>
                </a:solidFill>
              </a:rPr>
              <a:t>‹#›</a:t>
            </a:fld>
            <a:endParaRPr sz="7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Google Shape;59;p15"/>
          <p:cNvSpPr txBox="1"/>
          <p:nvPr/>
        </p:nvSpPr>
        <p:spPr>
          <a:xfrm>
            <a:off x="7382309" y="4881314"/>
            <a:ext cx="14772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500">
                <a:solidFill>
                  <a:schemeClr val="lt1"/>
                </a:solidFill>
              </a:rPr>
              <a:t>C</a:t>
            </a:r>
            <a:r>
              <a:rPr b="0" i="0" lang="en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onfidential </a:t>
            </a:r>
            <a:r>
              <a:rPr lang="en" sz="500">
                <a:solidFill>
                  <a:schemeClr val="lt1"/>
                </a:solidFill>
              </a:rPr>
              <a:t>&amp;</a:t>
            </a:r>
            <a:r>
              <a:rPr b="0" i="0" lang="en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500">
                <a:solidFill>
                  <a:schemeClr val="lt1"/>
                </a:solidFill>
              </a:rPr>
              <a:t>P</a:t>
            </a:r>
            <a:r>
              <a:rPr b="0" i="0" lang="en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roprietary   | </a:t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5"/>
          <p:cNvPicPr preferRelativeResize="0"/>
          <p:nvPr/>
        </p:nvPicPr>
        <p:blipFill rotWithShape="1">
          <a:blip r:embed="rId2">
            <a:alphaModFix/>
          </a:blip>
          <a:srcRect b="0" l="-657" r="-23473" t="0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Line Hed &amp; Bullets">
  <p:cSld name="1-Line Hed &amp; Bulle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6342867" y="471489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800100" y="1680695"/>
            <a:ext cx="7543800" cy="19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type="title"/>
          </p:nvPr>
        </p:nvSpPr>
        <p:spPr>
          <a:xfrm>
            <a:off x="777240" y="1021080"/>
            <a:ext cx="7543800" cy="7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4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rgbClr val="000000"/>
                </a:solidFill>
              </a:rPr>
              <a:t>‹#›</a:t>
            </a:fld>
            <a:endParaRPr sz="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Google Shape;67;p17"/>
          <p:cNvSpPr txBox="1"/>
          <p:nvPr/>
        </p:nvSpPr>
        <p:spPr>
          <a:xfrm>
            <a:off x="7382309" y="4881314"/>
            <a:ext cx="14772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500">
                <a:solidFill>
                  <a:srgbClr val="000000"/>
                </a:solidFill>
              </a:rPr>
              <a:t>C</a:t>
            </a:r>
            <a:r>
              <a:rPr b="0" i="0" lang="en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onfidential </a:t>
            </a:r>
            <a:r>
              <a:rPr lang="en" sz="500">
                <a:solidFill>
                  <a:srgbClr val="000000"/>
                </a:solidFill>
              </a:rPr>
              <a:t>&amp;</a:t>
            </a:r>
            <a:r>
              <a:rPr b="0" i="0" lang="en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500">
                <a:solidFill>
                  <a:srgbClr val="000000"/>
                </a:solidFill>
              </a:rPr>
              <a:t>P</a:t>
            </a:r>
            <a:r>
              <a:rPr b="0" i="0" lang="en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roprietary   | 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7"/>
          <p:cNvPicPr preferRelativeResize="0"/>
          <p:nvPr/>
        </p:nvPicPr>
        <p:blipFill rotWithShape="1">
          <a:blip r:embed="rId2">
            <a:alphaModFix/>
          </a:blip>
          <a:srcRect b="0" l="-657" r="-23473" t="0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16">
          <p15:clr>
            <a:srgbClr val="E46962"/>
          </p15:clr>
        </p15:guide>
        <p15:guide id="2" orient="horz" pos="216">
          <p15:clr>
            <a:srgbClr val="E46962"/>
          </p15:clr>
        </p15:guide>
        <p15:guide id="3" orient="horz" pos="3024">
          <p15:clr>
            <a:srgbClr val="E46962"/>
          </p15:clr>
        </p15:guide>
        <p15:guide id="4" pos="5544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2">
  <p:cSld name="TITLE_1_1_3">
    <p:bg>
      <p:bgPr>
        <a:gradFill>
          <a:gsLst>
            <a:gs pos="0">
              <a:srgbClr val="990000"/>
            </a:gs>
            <a:gs pos="100000">
              <a:srgbClr val="D52027"/>
            </a:gs>
          </a:gsLst>
          <a:lin ang="10800025" scaled="0"/>
        </a:gra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chemeClr val="lt1"/>
                </a:solidFill>
              </a:rPr>
              <a:t>‹#›</a:t>
            </a:fld>
            <a:endParaRPr sz="7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" name="Google Shape;71;p18"/>
          <p:cNvSpPr txBox="1"/>
          <p:nvPr/>
        </p:nvSpPr>
        <p:spPr>
          <a:xfrm>
            <a:off x="7382309" y="4881314"/>
            <a:ext cx="14772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500">
                <a:solidFill>
                  <a:schemeClr val="lt1"/>
                </a:solidFill>
              </a:rPr>
              <a:t>C</a:t>
            </a:r>
            <a:r>
              <a:rPr b="0" i="0" lang="en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onfidential </a:t>
            </a:r>
            <a:r>
              <a:rPr lang="en" sz="500">
                <a:solidFill>
                  <a:schemeClr val="lt1"/>
                </a:solidFill>
              </a:rPr>
              <a:t>&amp;</a:t>
            </a:r>
            <a:r>
              <a:rPr b="0" i="0" lang="en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500">
                <a:solidFill>
                  <a:schemeClr val="lt1"/>
                </a:solidFill>
              </a:rPr>
              <a:t>P</a:t>
            </a:r>
            <a:r>
              <a:rPr b="0" i="0" lang="en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roprietary   | </a:t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8"/>
          <p:cNvPicPr preferRelativeResize="0"/>
          <p:nvPr/>
        </p:nvPicPr>
        <p:blipFill rotWithShape="1">
          <a:blip r:embed="rId2">
            <a:alphaModFix/>
          </a:blip>
          <a:srcRect b="0" l="-657" r="-23473" t="0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Line Hed, Bullets, Photo">
  <p:cSld name="2-Line Hed, Bullets, Photo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idx="1" type="body"/>
          </p:nvPr>
        </p:nvSpPr>
        <p:spPr>
          <a:xfrm>
            <a:off x="800100" y="2027917"/>
            <a:ext cx="3400500" cy="20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5" name="Google Shape;75;p19"/>
          <p:cNvSpPr txBox="1"/>
          <p:nvPr>
            <p:ph idx="12" type="sldNum"/>
          </p:nvPr>
        </p:nvSpPr>
        <p:spPr>
          <a:xfrm>
            <a:off x="6342867" y="471489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9"/>
          <p:cNvSpPr/>
          <p:nvPr>
            <p:ph idx="2" type="pic"/>
          </p:nvPr>
        </p:nvSpPr>
        <p:spPr>
          <a:xfrm>
            <a:off x="4390612" y="2027917"/>
            <a:ext cx="3953400" cy="22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7" name="Google Shape;77;p19"/>
          <p:cNvSpPr txBox="1"/>
          <p:nvPr>
            <p:ph type="title"/>
          </p:nvPr>
        </p:nvSpPr>
        <p:spPr>
          <a:xfrm>
            <a:off x="784860" y="1028700"/>
            <a:ext cx="7543800" cy="7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B - Blank w/ Grid">
  <p:cSld name="7B - Blank w/ Grid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 3">
  <p:cSld name="TITLE_1_1_1_3">
    <p:bg>
      <p:bgPr>
        <a:gradFill>
          <a:gsLst>
            <a:gs pos="0">
              <a:srgbClr val="990000"/>
            </a:gs>
            <a:gs pos="100000">
              <a:srgbClr val="D52027"/>
            </a:gs>
          </a:gsLst>
          <a:lin ang="10800025" scaled="0"/>
        </a:gra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1"/>
          <p:cNvPicPr preferRelativeResize="0"/>
          <p:nvPr/>
        </p:nvPicPr>
        <p:blipFill rotWithShape="1">
          <a:blip r:embed="rId3">
            <a:alphaModFix/>
          </a:blip>
          <a:srcRect b="0" l="-657" r="-23473" t="0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 7">
  <p:cSld name="TITLE_1_1_1_7_2">
    <p:bg>
      <p:bgPr>
        <a:gradFill>
          <a:gsLst>
            <a:gs pos="0">
              <a:srgbClr val="990000"/>
            </a:gs>
            <a:gs pos="100000">
              <a:srgbClr val="D52027"/>
            </a:gs>
          </a:gsLst>
          <a:lin ang="10800025" scaled="0"/>
        </a:gra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2"/>
          <p:cNvPicPr preferRelativeResize="0"/>
          <p:nvPr/>
        </p:nvPicPr>
        <p:blipFill rotWithShape="1">
          <a:blip r:embed="rId3">
            <a:alphaModFix/>
          </a:blip>
          <a:srcRect b="0" l="-657" r="-23473" t="0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/>
        </p:txBody>
      </p:sp>
      <p:sp>
        <p:nvSpPr>
          <p:cNvPr id="87" name="Google Shape;87;p23"/>
          <p:cNvSpPr txBox="1"/>
          <p:nvPr>
            <p:ph idx="1" type="body"/>
          </p:nvPr>
        </p:nvSpPr>
        <p:spPr>
          <a:xfrm>
            <a:off x="458788" y="997746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 b="1" i="0" sz="800">
                <a:solidFill>
                  <a:srgbClr val="8283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i="0" sz="800">
                <a:solidFill>
                  <a:srgbClr val="82838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i="0" sz="800">
                <a:solidFill>
                  <a:srgbClr val="82838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i="0" sz="800">
                <a:solidFill>
                  <a:srgbClr val="82838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i="0" sz="800">
                <a:solidFill>
                  <a:srgbClr val="82838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i="0" sz="800">
                <a:solidFill>
                  <a:srgbClr val="82838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i="0" sz="800">
                <a:solidFill>
                  <a:srgbClr val="82838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i="0" sz="800">
                <a:solidFill>
                  <a:srgbClr val="82838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i="0" sz="800">
                <a:solidFill>
                  <a:srgbClr val="82838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24"/>
          <p:cNvSpPr txBox="1"/>
          <p:nvPr>
            <p:ph idx="1" type="body"/>
          </p:nvPr>
        </p:nvSpPr>
        <p:spPr>
          <a:xfrm>
            <a:off x="629842" y="1201858"/>
            <a:ext cx="78855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68181"/>
              </a:lnSpc>
              <a:spcBef>
                <a:spcPts val="750"/>
              </a:spcBef>
              <a:spcAft>
                <a:spcPts val="0"/>
              </a:spcAft>
              <a:buSzPts val="2200"/>
              <a:buFont typeface="Alumni Sans"/>
              <a:buNone/>
              <a:defRPr b="1" sz="2200" cap="none">
                <a:latin typeface="Alumni Sans"/>
                <a:ea typeface="Alumni Sans"/>
                <a:cs typeface="Alumni Sans"/>
                <a:sym typeface="Alumni San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4" name="Google Shape;94;p24"/>
          <p:cNvSpPr txBox="1"/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2" type="body"/>
          </p:nvPr>
        </p:nvSpPr>
        <p:spPr>
          <a:xfrm>
            <a:off x="628650" y="1722438"/>
            <a:ext cx="7885500" cy="29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6" name="Google Shape;9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8650" y="4807860"/>
            <a:ext cx="1149351" cy="19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stonybrook.edu/qualtrics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presentation/d/1NfOf0K8m34WyY5IZXieSpK0jF0Mn9OHFIT1UgZkLH1s/edit?usp=sharing" TargetMode="External"/><Relationship Id="rId4" Type="http://schemas.openxmlformats.org/officeDocument/2006/relationships/hyperlink" Target="https://drive.google.com/file/d/1J2W56NoCe3451p63-NZnuChdwvjR6Bv7/view?usp=sharing" TargetMode="External"/><Relationship Id="rId5" Type="http://schemas.openxmlformats.org/officeDocument/2006/relationships/hyperlink" Target="https://drive.google.com/file/d/18O5RRefFAeNwLVaMuXwweT79z1pSb1SP/view?usp=sharing" TargetMode="External"/><Relationship Id="rId6" Type="http://schemas.openxmlformats.org/officeDocument/2006/relationships/hyperlink" Target="https://www.qualtrics.com/blog/writing-survey-questions/" TargetMode="External"/><Relationship Id="rId7" Type="http://schemas.openxmlformats.org/officeDocument/2006/relationships/hyperlink" Target="https://stephanieevergreen.com/data-visualization-checklist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Relationship Id="rId4" Type="http://schemas.openxmlformats.org/officeDocument/2006/relationships/hyperlink" Target="mailto:ahmed.w.belazi@stonybrook.edu" TargetMode="External"/><Relationship Id="rId5" Type="http://schemas.openxmlformats.org/officeDocument/2006/relationships/hyperlink" Target="mailto:simran.kaur.3@stonybrook.edu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17.png"/><Relationship Id="rId13" Type="http://schemas.openxmlformats.org/officeDocument/2006/relationships/image" Target="../media/image24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Relationship Id="rId5" Type="http://schemas.openxmlformats.org/officeDocument/2006/relationships/image" Target="../media/image25.png"/><Relationship Id="rId6" Type="http://schemas.openxmlformats.org/officeDocument/2006/relationships/image" Target="../media/image8.png"/><Relationship Id="rId7" Type="http://schemas.openxmlformats.org/officeDocument/2006/relationships/image" Target="../media/image22.pn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00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/>
        </p:nvSpPr>
        <p:spPr>
          <a:xfrm>
            <a:off x="281048" y="774850"/>
            <a:ext cx="703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Survey Matchmaking: Choosing the Right Tool For You</a:t>
            </a:r>
            <a:endParaRPr b="1" sz="6000">
              <a:solidFill>
                <a:schemeClr val="lt1"/>
              </a:solidFill>
              <a:latin typeface="Alumni Sans"/>
              <a:ea typeface="Alumni Sans"/>
              <a:cs typeface="Alumni Sans"/>
              <a:sym typeface="Alumni Sans"/>
            </a:endParaRPr>
          </a:p>
        </p:txBody>
      </p:sp>
      <p:grpSp>
        <p:nvGrpSpPr>
          <p:cNvPr id="102" name="Google Shape;102;p25"/>
          <p:cNvGrpSpPr/>
          <p:nvPr/>
        </p:nvGrpSpPr>
        <p:grpSpPr>
          <a:xfrm>
            <a:off x="511398" y="-536125"/>
            <a:ext cx="4004716" cy="450979"/>
            <a:chOff x="511409" y="3234450"/>
            <a:chExt cx="4004716" cy="450979"/>
          </a:xfrm>
        </p:grpSpPr>
        <p:pic>
          <p:nvPicPr>
            <p:cNvPr id="103" name="Google Shape;103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11409" y="3234450"/>
              <a:ext cx="2651760" cy="4509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25"/>
            <p:cNvSpPr txBox="1"/>
            <p:nvPr/>
          </p:nvSpPr>
          <p:spPr>
            <a:xfrm>
              <a:off x="3484725" y="3264408"/>
              <a:ext cx="1031400" cy="37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2200">
                  <a:solidFill>
                    <a:schemeClr val="lt1"/>
                  </a:solidFill>
                  <a:latin typeface="Alumni Sans"/>
                  <a:ea typeface="Alumni Sans"/>
                  <a:cs typeface="Alumni Sans"/>
                  <a:sym typeface="Alumni Sans"/>
                </a:rPr>
                <a:t>DARE TO BE</a:t>
              </a:r>
              <a:endParaRPr b="1" i="1" sz="2200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endParaRPr>
            </a:p>
          </p:txBody>
        </p:sp>
        <p:cxnSp>
          <p:nvCxnSpPr>
            <p:cNvPr id="105" name="Google Shape;105;p25"/>
            <p:cNvCxnSpPr/>
            <p:nvPr/>
          </p:nvCxnSpPr>
          <p:spPr>
            <a:xfrm>
              <a:off x="3326850" y="3236290"/>
              <a:ext cx="0" cy="4473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06" name="Google Shape;10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529" y="3895900"/>
            <a:ext cx="4206240" cy="47670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 txBox="1"/>
          <p:nvPr/>
        </p:nvSpPr>
        <p:spPr>
          <a:xfrm>
            <a:off x="281048" y="2683875"/>
            <a:ext cx="7036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Alumni Sans Medium"/>
                <a:ea typeface="Alumni Sans Medium"/>
                <a:cs typeface="Alumni Sans Medium"/>
                <a:sym typeface="Alumni Sans Medium"/>
              </a:rPr>
              <a:t>Simran Kaur</a:t>
            </a:r>
            <a:endParaRPr sz="4000">
              <a:solidFill>
                <a:schemeClr val="lt1"/>
              </a:solidFill>
              <a:latin typeface="Alumni Sans Medium"/>
              <a:ea typeface="Alumni Sans Medium"/>
              <a:cs typeface="Alumni Sans Medium"/>
              <a:sym typeface="Alumni Sans Medium"/>
            </a:endParaRPr>
          </a:p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Alumni Sans Medium"/>
                <a:ea typeface="Alumni Sans Medium"/>
                <a:cs typeface="Alumni Sans Medium"/>
                <a:sym typeface="Alumni Sans Medium"/>
              </a:rPr>
              <a:t>Ahmed Belazi</a:t>
            </a:r>
            <a:endParaRPr sz="4000">
              <a:solidFill>
                <a:schemeClr val="lt1"/>
              </a:solidFill>
              <a:latin typeface="Alumni Sans Medium"/>
              <a:ea typeface="Alumni Sans Medium"/>
              <a:cs typeface="Alumni Sans Medium"/>
              <a:sym typeface="Alumni Sans Medium"/>
            </a:endParaRPr>
          </a:p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CRAFT Team | Division of Student Affairs</a:t>
            </a:r>
            <a:endParaRPr sz="3000">
              <a:solidFill>
                <a:schemeClr val="lt1"/>
              </a:solidFill>
              <a:latin typeface="Alumni Sans"/>
              <a:ea typeface="Alumni Sans"/>
              <a:cs typeface="Alumni Sans"/>
              <a:sym typeface="Alumni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" name="Google Shape;209;p34"/>
          <p:cNvCxnSpPr/>
          <p:nvPr/>
        </p:nvCxnSpPr>
        <p:spPr>
          <a:xfrm>
            <a:off x="454950" y="512053"/>
            <a:ext cx="8234100" cy="0"/>
          </a:xfrm>
          <a:prstGeom prst="straightConnector1">
            <a:avLst/>
          </a:prstGeom>
          <a:noFill/>
          <a:ln cap="flat" cmpd="sng" w="9525">
            <a:solidFill>
              <a:srgbClr val="9D0F1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0" name="Google Shape;210;p3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2750" y="1028695"/>
            <a:ext cx="6858000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4"/>
          <p:cNvSpPr/>
          <p:nvPr/>
        </p:nvSpPr>
        <p:spPr>
          <a:xfrm>
            <a:off x="7979025" y="4839150"/>
            <a:ext cx="1034700" cy="19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4"/>
          <p:cNvSpPr txBox="1"/>
          <p:nvPr>
            <p:ph idx="4294967295" type="sldNum"/>
          </p:nvPr>
        </p:nvSpPr>
        <p:spPr>
          <a:xfrm>
            <a:off x="8595309" y="4741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>
            <p:ph type="title"/>
          </p:nvPr>
        </p:nvSpPr>
        <p:spPr>
          <a:xfrm>
            <a:off x="628650" y="274645"/>
            <a:ext cx="7886700" cy="57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itter"/>
                <a:ea typeface="Bitter"/>
                <a:cs typeface="Bitter"/>
                <a:sym typeface="Bitter"/>
              </a:rPr>
              <a:t>Other Resources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18" name="Google Shape;218;p35"/>
          <p:cNvSpPr txBox="1"/>
          <p:nvPr>
            <p:ph idx="2" type="body"/>
          </p:nvPr>
        </p:nvSpPr>
        <p:spPr>
          <a:xfrm>
            <a:off x="629250" y="1290050"/>
            <a:ext cx="7885500" cy="314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chemeClr val="hlink"/>
                </a:solidFill>
                <a:latin typeface="Bitter"/>
                <a:ea typeface="Bitter"/>
                <a:cs typeface="Bitter"/>
                <a:sym typeface="Bitter"/>
                <a:hlinkClick r:id="rId3"/>
              </a:rPr>
              <a:t>Love Data Week Presentation - Swipe Right on Surveys: Designing Questions Everyone Will Love</a:t>
            </a:r>
            <a:endParaRPr b="1" sz="1400"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chemeClr val="hlink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  <a:hlinkClick r:id="rId4"/>
              </a:rPr>
              <a:t>Survey Management Guide</a:t>
            </a:r>
            <a:endParaRPr b="1" sz="1400">
              <a:solidFill>
                <a:schemeClr val="dk1"/>
              </a:solidFill>
              <a:highlight>
                <a:srgbClr val="FFFFFF"/>
              </a:highlight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highlight>
                <a:srgbClr val="FFFFFF"/>
              </a:highlight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chemeClr val="hlink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  <a:hlinkClick r:id="rId5"/>
              </a:rPr>
              <a:t>Question Type Flow Chart</a:t>
            </a:r>
            <a:endParaRPr b="1" sz="1400">
              <a:solidFill>
                <a:schemeClr val="dk1"/>
              </a:solidFill>
              <a:highlight>
                <a:srgbClr val="FFFFFF"/>
              </a:highlight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highlight>
                <a:srgbClr val="FFFFFF"/>
              </a:highlight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chemeClr val="hlink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  <a:hlinkClick r:id="rId6"/>
              </a:rPr>
              <a:t>Qualtrics: Writing Good Questions</a:t>
            </a:r>
            <a:endParaRPr b="1" sz="1400">
              <a:solidFill>
                <a:schemeClr val="dk1"/>
              </a:solidFill>
              <a:highlight>
                <a:srgbClr val="FFFFFF"/>
              </a:highlight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highlight>
                <a:srgbClr val="FFFFFF"/>
              </a:highlight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chemeClr val="hlink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  <a:hlinkClick r:id="rId7"/>
              </a:rPr>
              <a:t>Stephanie Evergreen: Data Visualization Checklist</a:t>
            </a:r>
            <a:endParaRPr b="1" sz="1400">
              <a:solidFill>
                <a:schemeClr val="dk1"/>
              </a:solidFill>
              <a:highlight>
                <a:srgbClr val="FFFFFF"/>
              </a:highlight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990000"/>
              </a:solidFill>
              <a:highlight>
                <a:srgbClr val="FFFFFF"/>
              </a:highlight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highlight>
                <a:srgbClr val="FFFFFF"/>
              </a:highlight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b="1" sz="950">
              <a:solidFill>
                <a:srgbClr val="990000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b="1" sz="95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19" name="Google Shape;219;p35"/>
          <p:cNvCxnSpPr/>
          <p:nvPr/>
        </p:nvCxnSpPr>
        <p:spPr>
          <a:xfrm>
            <a:off x="628650" y="1092025"/>
            <a:ext cx="5477700" cy="0"/>
          </a:xfrm>
          <a:prstGeom prst="straightConnector1">
            <a:avLst/>
          </a:prstGeom>
          <a:noFill/>
          <a:ln cap="flat" cmpd="sng" w="254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5" name="Google Shape;225;p36"/>
          <p:cNvPicPr preferRelativeResize="0"/>
          <p:nvPr/>
        </p:nvPicPr>
        <p:blipFill rotWithShape="1">
          <a:blip r:embed="rId3">
            <a:alphaModFix/>
          </a:blip>
          <a:srcRect b="0" l="0" r="0" t="24619"/>
          <a:stretch/>
        </p:blipFill>
        <p:spPr>
          <a:xfrm>
            <a:off x="0" y="-13275"/>
            <a:ext cx="9144000" cy="517004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6"/>
          <p:cNvSpPr txBox="1"/>
          <p:nvPr/>
        </p:nvSpPr>
        <p:spPr>
          <a:xfrm>
            <a:off x="3304650" y="456500"/>
            <a:ext cx="25347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</a:rPr>
              <a:t>Email us!</a:t>
            </a:r>
            <a:endParaRPr b="1" sz="1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Ahmed: </a:t>
            </a:r>
            <a:r>
              <a:rPr lang="en" sz="10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ahmed.w.belazi@stonybrook.edu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Sim: </a:t>
            </a:r>
            <a:r>
              <a:rPr lang="en" sz="100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simran.kaur.3@stonybrook.edu</a:t>
            </a:r>
            <a:r>
              <a:rPr lang="en" sz="1000">
                <a:solidFill>
                  <a:schemeClr val="lt1"/>
                </a:solidFill>
              </a:rPr>
              <a:t> </a:t>
            </a:r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1" name="Google Shape;231;p37"/>
          <p:cNvCxnSpPr/>
          <p:nvPr/>
        </p:nvCxnSpPr>
        <p:spPr>
          <a:xfrm>
            <a:off x="1019375" y="3227600"/>
            <a:ext cx="5477700" cy="0"/>
          </a:xfrm>
          <a:prstGeom prst="straightConnector1">
            <a:avLst/>
          </a:prstGeom>
          <a:noFill/>
          <a:ln cap="flat" cmpd="sng" w="254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2" name="Google Shape;232;p37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chemeClr val="dk1"/>
                </a:solidFill>
              </a:rPr>
              <a:t>‹#›</a:t>
            </a:fld>
            <a:endParaRPr sz="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3" name="Google Shape;233;p37"/>
          <p:cNvSpPr txBox="1"/>
          <p:nvPr/>
        </p:nvSpPr>
        <p:spPr>
          <a:xfrm>
            <a:off x="7382309" y="4881314"/>
            <a:ext cx="14772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C</a:t>
            </a:r>
            <a:r>
              <a:rPr b="0" i="0" lang="en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onfidential </a:t>
            </a:r>
            <a:r>
              <a:rPr lang="en" sz="500">
                <a:solidFill>
                  <a:schemeClr val="dk1"/>
                </a:solidFill>
              </a:rPr>
              <a:t>&amp;</a:t>
            </a:r>
            <a:r>
              <a:rPr b="0" i="0" lang="en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500">
                <a:solidFill>
                  <a:schemeClr val="dk1"/>
                </a:solidFill>
              </a:rPr>
              <a:t>P</a:t>
            </a:r>
            <a:r>
              <a:rPr b="0" i="0" lang="en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roprietary   | 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7"/>
          <p:cNvSpPr txBox="1"/>
          <p:nvPr>
            <p:ph idx="4294967295" type="title"/>
          </p:nvPr>
        </p:nvSpPr>
        <p:spPr>
          <a:xfrm>
            <a:off x="962525" y="1118750"/>
            <a:ext cx="7507800" cy="19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lang="en" sz="11000">
                <a:latin typeface="Alumni Sans"/>
                <a:ea typeface="Alumni Sans"/>
                <a:cs typeface="Alumni Sans"/>
                <a:sym typeface="Alumni Sans"/>
              </a:rPr>
              <a:t>Sample Questions</a:t>
            </a:r>
            <a:endParaRPr b="1" sz="11000">
              <a:latin typeface="Alumni Sans"/>
              <a:ea typeface="Alumni Sans"/>
              <a:cs typeface="Alumni Sans"/>
              <a:sym typeface="Alumni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/>
          <p:nvPr>
            <p:ph type="title"/>
          </p:nvPr>
        </p:nvSpPr>
        <p:spPr>
          <a:xfrm>
            <a:off x="628650" y="274645"/>
            <a:ext cx="7886700" cy="57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itter"/>
                <a:ea typeface="Bitter"/>
                <a:cs typeface="Bitter"/>
                <a:sym typeface="Bitter"/>
              </a:rPr>
              <a:t>Demographic Questions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40" name="Google Shape;240;p38"/>
          <p:cNvSpPr txBox="1"/>
          <p:nvPr>
            <p:ph idx="2" type="body"/>
          </p:nvPr>
        </p:nvSpPr>
        <p:spPr>
          <a:xfrm>
            <a:off x="629250" y="1290050"/>
            <a:ext cx="7885500" cy="314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How do you describe yourself?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Select all that apply.</a:t>
            </a:r>
            <a:endParaRPr i="1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tter"/>
              <a:buChar char="-"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Male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tter"/>
              <a:buChar char="-"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Female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tter"/>
              <a:buChar char="-"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Non-binary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tter"/>
              <a:buChar char="-"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Prefer to self-describe (with text box)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tter"/>
              <a:buChar char="-"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Prefer not to say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241" name="Google Shape;241;p38"/>
          <p:cNvCxnSpPr/>
          <p:nvPr/>
        </p:nvCxnSpPr>
        <p:spPr>
          <a:xfrm>
            <a:off x="628650" y="1092025"/>
            <a:ext cx="5477700" cy="0"/>
          </a:xfrm>
          <a:prstGeom prst="straightConnector1">
            <a:avLst/>
          </a:prstGeom>
          <a:noFill/>
          <a:ln cap="flat" cmpd="sng" w="254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/>
          <p:nvPr>
            <p:ph type="title"/>
          </p:nvPr>
        </p:nvSpPr>
        <p:spPr>
          <a:xfrm>
            <a:off x="628650" y="274645"/>
            <a:ext cx="7886700" cy="57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itter"/>
                <a:ea typeface="Bitter"/>
                <a:cs typeface="Bitter"/>
                <a:sym typeface="Bitter"/>
              </a:rPr>
              <a:t>Demographic Questions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47" name="Google Shape;247;p39"/>
          <p:cNvSpPr txBox="1"/>
          <p:nvPr>
            <p:ph idx="2" type="body"/>
          </p:nvPr>
        </p:nvSpPr>
        <p:spPr>
          <a:xfrm>
            <a:off x="629250" y="1290050"/>
            <a:ext cx="7885500" cy="314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What is your race or ethnicity?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Select all that apply.</a:t>
            </a:r>
            <a:endParaRPr i="1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tter"/>
              <a:buChar char="-"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American Indian/Native American or Alaska Native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tter"/>
              <a:buChar char="-"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Asian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tter"/>
              <a:buChar char="-"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Black or African American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tter"/>
              <a:buChar char="-"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Hispanic or Latino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tter"/>
              <a:buChar char="-"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Middle Eastern or North African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tter"/>
              <a:buChar char="-"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Native Hawaiian or Other Pacific Islander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tter"/>
              <a:buChar char="-"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White or Caucasian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tter"/>
              <a:buChar char="-"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Other (please specify)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itter"/>
              <a:buChar char="-"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Prefer not to say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248" name="Google Shape;248;p39"/>
          <p:cNvCxnSpPr/>
          <p:nvPr/>
        </p:nvCxnSpPr>
        <p:spPr>
          <a:xfrm>
            <a:off x="628650" y="1092025"/>
            <a:ext cx="5477700" cy="0"/>
          </a:xfrm>
          <a:prstGeom prst="straightConnector1">
            <a:avLst/>
          </a:prstGeom>
          <a:noFill/>
          <a:ln cap="flat" cmpd="sng" w="254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 txBox="1"/>
          <p:nvPr>
            <p:ph type="title"/>
          </p:nvPr>
        </p:nvSpPr>
        <p:spPr>
          <a:xfrm>
            <a:off x="628650" y="274645"/>
            <a:ext cx="7886700" cy="57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itter"/>
                <a:ea typeface="Bitter"/>
                <a:cs typeface="Bitter"/>
                <a:sym typeface="Bitter"/>
              </a:rPr>
              <a:t>NPS Question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54" name="Google Shape;254;p40"/>
          <p:cNvSpPr txBox="1"/>
          <p:nvPr>
            <p:ph idx="2" type="body"/>
          </p:nvPr>
        </p:nvSpPr>
        <p:spPr>
          <a:xfrm>
            <a:off x="629250" y="1290050"/>
            <a:ext cx="7885500" cy="314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How likely are you to recommend </a:t>
            </a:r>
            <a:r>
              <a:rPr b="1" lang="en">
                <a:solidFill>
                  <a:srgbClr val="9D0F14"/>
                </a:solidFill>
                <a:latin typeface="Bitter"/>
                <a:ea typeface="Bitter"/>
                <a:cs typeface="Bitter"/>
                <a:sym typeface="Bitter"/>
              </a:rPr>
              <a:t>Stony Brook University</a:t>
            </a: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 to a friend or peer?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Not at all likely										     Extremely likely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1	      2	              3	            4                5             6	               7              8  	             9	          10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255" name="Google Shape;255;p40"/>
          <p:cNvCxnSpPr/>
          <p:nvPr/>
        </p:nvCxnSpPr>
        <p:spPr>
          <a:xfrm>
            <a:off x="628650" y="1092025"/>
            <a:ext cx="5477700" cy="0"/>
          </a:xfrm>
          <a:prstGeom prst="straightConnector1">
            <a:avLst/>
          </a:prstGeom>
          <a:noFill/>
          <a:ln cap="flat" cmpd="sng" w="254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/>
          <p:nvPr/>
        </p:nvSpPr>
        <p:spPr>
          <a:xfrm>
            <a:off x="0" y="0"/>
            <a:ext cx="45276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3" name="Google Shape;113;p26"/>
          <p:cNvSpPr txBox="1"/>
          <p:nvPr/>
        </p:nvSpPr>
        <p:spPr>
          <a:xfrm>
            <a:off x="5282125" y="1852199"/>
            <a:ext cx="34872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00000"/>
                </a:solidFill>
                <a:latin typeface="Bitter"/>
                <a:ea typeface="Bitter"/>
                <a:cs typeface="Bitter"/>
                <a:sym typeface="Bitter"/>
              </a:rPr>
              <a:t>Who is your target population and how could this help us understand them? </a:t>
            </a:r>
            <a:endParaRPr i="0" sz="1500" u="none" cap="none" strike="noStrike">
              <a:solidFill>
                <a:srgbClr val="C00000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14" name="Google Shape;114;p26"/>
          <p:cNvSpPr txBox="1"/>
          <p:nvPr/>
        </p:nvSpPr>
        <p:spPr>
          <a:xfrm>
            <a:off x="1669350" y="1948650"/>
            <a:ext cx="118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Target</a:t>
            </a: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6"/>
          <p:cNvSpPr/>
          <p:nvPr/>
        </p:nvSpPr>
        <p:spPr>
          <a:xfrm>
            <a:off x="3652725" y="1852200"/>
            <a:ext cx="1349100" cy="56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6"/>
          <p:cNvSpPr txBox="1"/>
          <p:nvPr/>
        </p:nvSpPr>
        <p:spPr>
          <a:xfrm>
            <a:off x="1196250" y="65925"/>
            <a:ext cx="6751500" cy="1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100">
                <a:solidFill>
                  <a:schemeClr val="dk1"/>
                </a:solidFill>
                <a:latin typeface="Alumni Sans"/>
                <a:ea typeface="Alumni Sans"/>
                <a:cs typeface="Alumni Sans"/>
                <a:sym typeface="Alumni Sans"/>
              </a:rPr>
              <a:t>Survey Process</a:t>
            </a:r>
            <a:endParaRPr sz="100"/>
          </a:p>
        </p:txBody>
      </p:sp>
      <p:pic>
        <p:nvPicPr>
          <p:cNvPr id="117" name="Google Shape;11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905" y="1779187"/>
            <a:ext cx="716419" cy="70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9403" y="3336436"/>
            <a:ext cx="813924" cy="74793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6"/>
          <p:cNvSpPr txBox="1"/>
          <p:nvPr/>
        </p:nvSpPr>
        <p:spPr>
          <a:xfrm>
            <a:off x="1669350" y="3525750"/>
            <a:ext cx="118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Goals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6"/>
          <p:cNvSpPr/>
          <p:nvPr/>
        </p:nvSpPr>
        <p:spPr>
          <a:xfrm>
            <a:off x="3644888" y="3429300"/>
            <a:ext cx="1349100" cy="56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6"/>
          <p:cNvSpPr txBox="1"/>
          <p:nvPr/>
        </p:nvSpPr>
        <p:spPr>
          <a:xfrm>
            <a:off x="5282125" y="3296550"/>
            <a:ext cx="1099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00000"/>
                </a:solidFill>
                <a:latin typeface="Bitter"/>
                <a:ea typeface="Bitter"/>
                <a:cs typeface="Bitter"/>
                <a:sym typeface="Bitter"/>
              </a:rPr>
              <a:t>What will you do with your data?</a:t>
            </a:r>
            <a:endParaRPr i="0" sz="1500" u="none" cap="none" strike="noStrike">
              <a:solidFill>
                <a:srgbClr val="C00000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22" name="Google Shape;122;p26"/>
          <p:cNvSpPr/>
          <p:nvPr/>
        </p:nvSpPr>
        <p:spPr>
          <a:xfrm rot="2141921">
            <a:off x="6410791" y="3838684"/>
            <a:ext cx="707428" cy="83595"/>
          </a:xfrm>
          <a:custGeom>
            <a:rect b="b" l="l" r="r" t="t"/>
            <a:pathLst>
              <a:path extrusionOk="0" h="120000" w="120000">
                <a:moveTo>
                  <a:pt x="0" y="59999"/>
                </a:moveTo>
                <a:lnTo>
                  <a:pt x="120000" y="59999"/>
                </a:lnTo>
              </a:path>
            </a:pathLst>
          </a:custGeom>
          <a:noFill/>
          <a:ln cap="flat" cmpd="sng" w="12700">
            <a:solidFill>
              <a:srgbClr val="5B0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6"/>
          <p:cNvSpPr/>
          <p:nvPr/>
        </p:nvSpPr>
        <p:spPr>
          <a:xfrm rot="-2141921">
            <a:off x="6410784" y="3434159"/>
            <a:ext cx="707428" cy="83595"/>
          </a:xfrm>
          <a:custGeom>
            <a:rect b="b" l="l" r="r" t="t"/>
            <a:pathLst>
              <a:path extrusionOk="0" h="120000" w="120000">
                <a:moveTo>
                  <a:pt x="0" y="59999"/>
                </a:moveTo>
                <a:lnTo>
                  <a:pt x="120000" y="59999"/>
                </a:lnTo>
              </a:path>
            </a:pathLst>
          </a:custGeom>
          <a:noFill/>
          <a:ln cap="flat" cmpd="sng" w="12700">
            <a:solidFill>
              <a:srgbClr val="5B0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6"/>
          <p:cNvSpPr txBox="1"/>
          <p:nvPr/>
        </p:nvSpPr>
        <p:spPr>
          <a:xfrm>
            <a:off x="7193325" y="2934300"/>
            <a:ext cx="14553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00000"/>
                </a:solidFill>
                <a:latin typeface="Bitter"/>
                <a:ea typeface="Bitter"/>
                <a:cs typeface="Bitter"/>
                <a:sym typeface="Bitter"/>
              </a:rPr>
              <a:t>How will it contribute to our current understanding?</a:t>
            </a:r>
            <a:endParaRPr sz="1100">
              <a:solidFill>
                <a:srgbClr val="C00000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25" name="Google Shape;125;p26"/>
          <p:cNvSpPr txBox="1"/>
          <p:nvPr/>
        </p:nvSpPr>
        <p:spPr>
          <a:xfrm>
            <a:off x="7193325" y="3958650"/>
            <a:ext cx="14553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00000"/>
                </a:solidFill>
                <a:latin typeface="Bitter"/>
                <a:ea typeface="Bitter"/>
                <a:cs typeface="Bitter"/>
                <a:sym typeface="Bitter"/>
              </a:rPr>
              <a:t>What actionable steps can be taken with the data collected?</a:t>
            </a:r>
            <a:endParaRPr sz="1100">
              <a:solidFill>
                <a:srgbClr val="C00000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26" name="Google Shape;126;p26"/>
          <p:cNvSpPr/>
          <p:nvPr/>
        </p:nvSpPr>
        <p:spPr>
          <a:xfrm>
            <a:off x="7106575" y="3908475"/>
            <a:ext cx="1638300" cy="659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6"/>
          <p:cNvSpPr/>
          <p:nvPr/>
        </p:nvSpPr>
        <p:spPr>
          <a:xfrm>
            <a:off x="7106575" y="2883900"/>
            <a:ext cx="1638300" cy="659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6"/>
          <p:cNvSpPr txBox="1"/>
          <p:nvPr>
            <p:ph idx="4294967295" type="sldNum"/>
          </p:nvPr>
        </p:nvSpPr>
        <p:spPr>
          <a:xfrm>
            <a:off x="8595309" y="47185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Google Shape;133;p27"/>
          <p:cNvCxnSpPr/>
          <p:nvPr/>
        </p:nvCxnSpPr>
        <p:spPr>
          <a:xfrm>
            <a:off x="1833150" y="818175"/>
            <a:ext cx="5477700" cy="0"/>
          </a:xfrm>
          <a:prstGeom prst="straightConnector1">
            <a:avLst/>
          </a:prstGeom>
          <a:noFill/>
          <a:ln cap="flat" cmpd="sng" w="254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4" name="Google Shape;134;p27"/>
          <p:cNvSpPr txBox="1"/>
          <p:nvPr>
            <p:ph idx="4294967295" type="title"/>
          </p:nvPr>
        </p:nvSpPr>
        <p:spPr>
          <a:xfrm>
            <a:off x="286800" y="317300"/>
            <a:ext cx="8570400" cy="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000">
                <a:latin typeface="Alumni Sans"/>
                <a:ea typeface="Alumni Sans"/>
                <a:cs typeface="Alumni Sans"/>
                <a:sym typeface="Alumni Sans"/>
              </a:rPr>
              <a:t>What are (some) things that make a good question?</a:t>
            </a:r>
            <a:endParaRPr b="1" sz="4000">
              <a:latin typeface="Alumni Sans"/>
              <a:ea typeface="Alumni Sans"/>
              <a:cs typeface="Alumni Sans"/>
              <a:sym typeface="Alumni Sans"/>
            </a:endParaRPr>
          </a:p>
        </p:txBody>
      </p:sp>
      <p:sp>
        <p:nvSpPr>
          <p:cNvPr id="135" name="Google Shape;135;p27"/>
          <p:cNvSpPr/>
          <p:nvPr/>
        </p:nvSpPr>
        <p:spPr>
          <a:xfrm>
            <a:off x="956732" y="1505779"/>
            <a:ext cx="2216700" cy="1244400"/>
          </a:xfrm>
          <a:prstGeom prst="rect">
            <a:avLst/>
          </a:prstGeom>
          <a:noFill/>
          <a:ln cap="flat" cmpd="sng" w="19050">
            <a:solidFill>
              <a:srgbClr val="AB15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7"/>
          <p:cNvSpPr txBox="1"/>
          <p:nvPr/>
        </p:nvSpPr>
        <p:spPr>
          <a:xfrm>
            <a:off x="956732" y="1505779"/>
            <a:ext cx="2216700" cy="12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7150" lIns="117150" spcFirstLastPara="1" rIns="117150" wrap="square" tIns="1171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i="0" lang="en" sz="3100" u="none" cap="none" strike="noStrik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Make it count</a:t>
            </a:r>
            <a:endParaRPr sz="11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37" name="Google Shape;137;p27"/>
          <p:cNvSpPr/>
          <p:nvPr/>
        </p:nvSpPr>
        <p:spPr>
          <a:xfrm>
            <a:off x="3524214" y="1505779"/>
            <a:ext cx="2155200" cy="1254900"/>
          </a:xfrm>
          <a:prstGeom prst="rect">
            <a:avLst/>
          </a:prstGeom>
          <a:noFill/>
          <a:ln cap="flat" cmpd="sng" w="19050">
            <a:solidFill>
              <a:srgbClr val="AB15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7"/>
          <p:cNvSpPr txBox="1"/>
          <p:nvPr/>
        </p:nvSpPr>
        <p:spPr>
          <a:xfrm>
            <a:off x="3524214" y="1505779"/>
            <a:ext cx="21552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7150" lIns="117150" spcFirstLastPara="1" rIns="117150" wrap="square" tIns="1171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i="0" lang="en" sz="3100" u="none" cap="none" strike="noStrik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One thing at a time</a:t>
            </a:r>
            <a:endParaRPr sz="11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39" name="Google Shape;139;p27"/>
          <p:cNvSpPr/>
          <p:nvPr/>
        </p:nvSpPr>
        <p:spPr>
          <a:xfrm>
            <a:off x="6057914" y="1505779"/>
            <a:ext cx="2091600" cy="1243800"/>
          </a:xfrm>
          <a:prstGeom prst="rect">
            <a:avLst/>
          </a:prstGeom>
          <a:noFill/>
          <a:ln cap="flat" cmpd="sng" w="19050">
            <a:solidFill>
              <a:srgbClr val="AB15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7"/>
          <p:cNvSpPr txBox="1"/>
          <p:nvPr/>
        </p:nvSpPr>
        <p:spPr>
          <a:xfrm>
            <a:off x="6057914" y="1505779"/>
            <a:ext cx="2091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7150" lIns="117150" spcFirstLastPara="1" rIns="117150" wrap="square" tIns="1171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i="0" lang="en" sz="3100" u="none" cap="none" strike="noStrik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Don’t lead</a:t>
            </a:r>
            <a:endParaRPr sz="11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41" name="Google Shape;141;p27"/>
          <p:cNvSpPr/>
          <p:nvPr/>
        </p:nvSpPr>
        <p:spPr>
          <a:xfrm>
            <a:off x="962074" y="2931467"/>
            <a:ext cx="2181300" cy="1277400"/>
          </a:xfrm>
          <a:prstGeom prst="rect">
            <a:avLst/>
          </a:prstGeom>
          <a:noFill/>
          <a:ln cap="flat" cmpd="sng" w="19050">
            <a:solidFill>
              <a:srgbClr val="AB15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7"/>
          <p:cNvSpPr txBox="1"/>
          <p:nvPr/>
        </p:nvSpPr>
        <p:spPr>
          <a:xfrm>
            <a:off x="962074" y="2931467"/>
            <a:ext cx="21813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7150" lIns="117150" spcFirstLastPara="1" rIns="117150" wrap="square" tIns="1171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i="0" lang="en" sz="3100" u="none" cap="none" strike="noStrik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Avoid jargon</a:t>
            </a:r>
            <a:endParaRPr sz="11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43" name="Google Shape;143;p27"/>
          <p:cNvSpPr/>
          <p:nvPr/>
        </p:nvSpPr>
        <p:spPr>
          <a:xfrm>
            <a:off x="3508635" y="2933752"/>
            <a:ext cx="2184000" cy="1279500"/>
          </a:xfrm>
          <a:prstGeom prst="rect">
            <a:avLst/>
          </a:prstGeom>
          <a:noFill/>
          <a:ln cap="flat" cmpd="sng" w="19050">
            <a:solidFill>
              <a:srgbClr val="AB15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7"/>
          <p:cNvSpPr txBox="1"/>
          <p:nvPr/>
        </p:nvSpPr>
        <p:spPr>
          <a:xfrm>
            <a:off x="3508635" y="2933752"/>
            <a:ext cx="2184000" cy="12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7150" lIns="117150" spcFirstLastPara="1" rIns="117150" wrap="square" tIns="1171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i="0" lang="en" sz="3100" u="none" cap="none" strike="noStrik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Avoid fatigue</a:t>
            </a:r>
            <a:endParaRPr sz="11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45" name="Google Shape;145;p27"/>
          <p:cNvSpPr/>
          <p:nvPr/>
        </p:nvSpPr>
        <p:spPr>
          <a:xfrm>
            <a:off x="6036939" y="2933074"/>
            <a:ext cx="2132700" cy="1279500"/>
          </a:xfrm>
          <a:prstGeom prst="rect">
            <a:avLst/>
          </a:prstGeom>
          <a:noFill/>
          <a:ln cap="flat" cmpd="sng" w="19050">
            <a:solidFill>
              <a:srgbClr val="AB15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7"/>
          <p:cNvSpPr txBox="1"/>
          <p:nvPr/>
        </p:nvSpPr>
        <p:spPr>
          <a:xfrm>
            <a:off x="6036939" y="2933074"/>
            <a:ext cx="2132700" cy="12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7150" lIns="117150" spcFirstLastPara="1" rIns="117150" wrap="square" tIns="1171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i="0" lang="en" sz="3100" u="none" cap="none" strike="noStrik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Test it out!</a:t>
            </a:r>
            <a:endParaRPr sz="11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47" name="Google Shape;147;p27"/>
          <p:cNvSpPr/>
          <p:nvPr/>
        </p:nvSpPr>
        <p:spPr>
          <a:xfrm>
            <a:off x="7979025" y="4839150"/>
            <a:ext cx="1034700" cy="19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7"/>
          <p:cNvSpPr txBox="1"/>
          <p:nvPr>
            <p:ph idx="4294967295" type="sldNum"/>
          </p:nvPr>
        </p:nvSpPr>
        <p:spPr>
          <a:xfrm>
            <a:off x="8595309" y="4741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/>
        </p:nvSpPr>
        <p:spPr>
          <a:xfrm>
            <a:off x="311900" y="196574"/>
            <a:ext cx="8234100" cy="44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8550" lIns="17125" spcFirstLastPara="1" rIns="17125" wrap="square" tIns="8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5300">
                <a:solidFill>
                  <a:srgbClr val="9D0F14"/>
                </a:solidFill>
                <a:latin typeface="Alumni Sans"/>
                <a:ea typeface="Alumni Sans"/>
                <a:cs typeface="Alumni Sans"/>
                <a:sym typeface="Alumni Sans"/>
              </a:rPr>
              <a:t>Process</a:t>
            </a:r>
            <a:endParaRPr b="1" i="1" sz="5300">
              <a:solidFill>
                <a:srgbClr val="9D0F14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Establish the goals of the project</a:t>
            </a:r>
            <a:endParaRPr b="1"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●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What you want to learn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●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How you want to report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Determine your sample</a:t>
            </a:r>
            <a:endParaRPr b="1"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●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 Whom you will include in the process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Choose your data collection methodology</a:t>
            </a:r>
            <a:endParaRPr b="1"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●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How you will learn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302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○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Pre-test (if practical)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Create your questionnaire</a:t>
            </a:r>
            <a:endParaRPr b="1"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154" name="Google Shape;154;p28"/>
          <p:cNvCxnSpPr/>
          <p:nvPr/>
        </p:nvCxnSpPr>
        <p:spPr>
          <a:xfrm>
            <a:off x="342900" y="1176928"/>
            <a:ext cx="8234100" cy="0"/>
          </a:xfrm>
          <a:prstGeom prst="straightConnector1">
            <a:avLst/>
          </a:prstGeom>
          <a:noFill/>
          <a:ln cap="flat" cmpd="sng" w="9525">
            <a:solidFill>
              <a:srgbClr val="9D0F1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5" name="Google Shape;155;p28"/>
          <p:cNvSpPr/>
          <p:nvPr/>
        </p:nvSpPr>
        <p:spPr>
          <a:xfrm>
            <a:off x="7979025" y="4839150"/>
            <a:ext cx="1034700" cy="19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8"/>
          <p:cNvSpPr txBox="1"/>
          <p:nvPr>
            <p:ph idx="4294967295" type="sldNum"/>
          </p:nvPr>
        </p:nvSpPr>
        <p:spPr>
          <a:xfrm>
            <a:off x="8595309" y="4741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 with image describing different techniques for visualizing data." id="161" name="Google Shape;16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124" y="428700"/>
            <a:ext cx="7039449" cy="428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/>
        </p:nvSpPr>
        <p:spPr>
          <a:xfrm>
            <a:off x="311900" y="196574"/>
            <a:ext cx="8234100" cy="44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8550" lIns="17125" spcFirstLastPara="1" rIns="17125" wrap="square" tIns="8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5300">
                <a:solidFill>
                  <a:srgbClr val="9D0F14"/>
                </a:solidFill>
                <a:latin typeface="Alumni Sans"/>
                <a:ea typeface="Alumni Sans"/>
                <a:cs typeface="Alumni Sans"/>
                <a:sym typeface="Alumni Sans"/>
              </a:rPr>
              <a:t>Process</a:t>
            </a:r>
            <a:endParaRPr b="1" i="1" sz="5300">
              <a:solidFill>
                <a:srgbClr val="9D0F14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Establish the goals of the project</a:t>
            </a:r>
            <a:endParaRPr b="1"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●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What you want to learn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●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How you want to report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Determine your sample</a:t>
            </a:r>
            <a:endParaRPr b="1"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●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 Whom you will include in the process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Choose your data collection methodology</a:t>
            </a:r>
            <a:endParaRPr b="1"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●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How you will learn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302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○"/>
            </a:pPr>
            <a:r>
              <a:rPr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Pre-test (if practical)</a:t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AutoNum type="arabicPeriod"/>
            </a:pPr>
            <a:r>
              <a:rPr b="1" lang="en" sz="16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Create your questionnaire</a:t>
            </a:r>
            <a:endParaRPr b="1"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167" name="Google Shape;167;p30"/>
          <p:cNvCxnSpPr/>
          <p:nvPr/>
        </p:nvCxnSpPr>
        <p:spPr>
          <a:xfrm>
            <a:off x="342900" y="1176928"/>
            <a:ext cx="8234100" cy="0"/>
          </a:xfrm>
          <a:prstGeom prst="straightConnector1">
            <a:avLst/>
          </a:prstGeom>
          <a:noFill/>
          <a:ln cap="flat" cmpd="sng" w="9525">
            <a:solidFill>
              <a:srgbClr val="9D0F1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8" name="Google Shape;168;p30"/>
          <p:cNvSpPr/>
          <p:nvPr/>
        </p:nvSpPr>
        <p:spPr>
          <a:xfrm>
            <a:off x="7979025" y="4839150"/>
            <a:ext cx="1034700" cy="19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0"/>
          <p:cNvSpPr txBox="1"/>
          <p:nvPr>
            <p:ph idx="4294967295" type="sldNum"/>
          </p:nvPr>
        </p:nvSpPr>
        <p:spPr>
          <a:xfrm>
            <a:off x="8595309" y="4741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>
            <p:ph idx="4294967295" type="title"/>
          </p:nvPr>
        </p:nvSpPr>
        <p:spPr>
          <a:xfrm>
            <a:off x="628650" y="274645"/>
            <a:ext cx="7886700" cy="5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itter"/>
                <a:ea typeface="Bitter"/>
                <a:cs typeface="Bitter"/>
                <a:sym typeface="Bitter"/>
              </a:rPr>
              <a:t>Which platform is right for me?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175" name="Google Shape;175;p31"/>
          <p:cNvCxnSpPr/>
          <p:nvPr/>
        </p:nvCxnSpPr>
        <p:spPr>
          <a:xfrm>
            <a:off x="628650" y="876538"/>
            <a:ext cx="5477700" cy="0"/>
          </a:xfrm>
          <a:prstGeom prst="straightConnector1">
            <a:avLst/>
          </a:prstGeom>
          <a:noFill/>
          <a:ln cap="flat" cmpd="sng" w="254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6" name="Google Shape;176;p31"/>
          <p:cNvSpPr txBox="1"/>
          <p:nvPr>
            <p:ph idx="4294967295" type="body"/>
          </p:nvPr>
        </p:nvSpPr>
        <p:spPr>
          <a:xfrm>
            <a:off x="1799375" y="1012075"/>
            <a:ext cx="6614700" cy="35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"/>
              <a:buChar char="❏"/>
            </a:pPr>
            <a:r>
              <a:rPr b="1" lang="en" sz="2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Create and customize </a:t>
            </a:r>
            <a:r>
              <a:rPr b="1" lang="en" sz="2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a list of items</a:t>
            </a:r>
            <a:endParaRPr b="1" sz="20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"/>
              <a:buChar char="❏"/>
            </a:pPr>
            <a:r>
              <a:rPr lang="en" sz="2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Choose items from a list of templates</a:t>
            </a:r>
            <a:endParaRPr sz="20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"/>
              <a:buChar char="❏"/>
            </a:pPr>
            <a:r>
              <a:rPr b="1" lang="en" sz="2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D</a:t>
            </a:r>
            <a:r>
              <a:rPr b="1" lang="en" sz="2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istribute the survey</a:t>
            </a:r>
            <a:endParaRPr b="1" sz="20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"/>
              <a:buChar char="❏"/>
            </a:pPr>
            <a:r>
              <a:rPr lang="en" sz="2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Target and segment audiences</a:t>
            </a:r>
            <a:endParaRPr sz="20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"/>
              <a:buChar char="❏"/>
            </a:pPr>
            <a:r>
              <a:rPr b="1" lang="en" sz="2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Collect responses accurately and </a:t>
            </a:r>
            <a:r>
              <a:rPr b="1" lang="en" sz="2000" u="sng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securely</a:t>
            </a:r>
            <a:endParaRPr b="1" sz="2000" u="sng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"/>
              <a:buChar char="❏"/>
            </a:pPr>
            <a:r>
              <a:rPr lang="en" sz="2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Organize data and </a:t>
            </a:r>
            <a:r>
              <a:rPr lang="en" sz="2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ensure</a:t>
            </a:r>
            <a:r>
              <a:rPr lang="en" sz="2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 exportability</a:t>
            </a:r>
            <a:endParaRPr sz="20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"/>
              <a:buChar char="❏"/>
            </a:pPr>
            <a:r>
              <a:rPr b="1" lang="en" sz="2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Report summary results</a:t>
            </a:r>
            <a:endParaRPr b="1" sz="20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Bitter"/>
              <a:buChar char="❏"/>
            </a:pPr>
            <a:r>
              <a:rPr lang="en" sz="2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Conduct analysis</a:t>
            </a:r>
            <a:endParaRPr sz="20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/>
          <p:nvPr>
            <p:ph idx="2" type="body"/>
          </p:nvPr>
        </p:nvSpPr>
        <p:spPr>
          <a:xfrm>
            <a:off x="4925735" y="1152476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★"/>
            </a:pPr>
            <a:r>
              <a:rPr b="1" lang="en" sz="12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Integration &amp; Automation: </a:t>
            </a:r>
            <a:r>
              <a:rPr lang="en" sz="12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Third-Party Integrations (CRM, Google Sheets, Tableau), Workflows and dataflows (Webhooks, Triggers, API).</a:t>
            </a:r>
            <a:endParaRPr sz="12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★"/>
            </a:pPr>
            <a:r>
              <a:rPr b="1" lang="en" sz="12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Security &amp; Compliance: </a:t>
            </a:r>
            <a:r>
              <a:rPr lang="en" sz="12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Data Encryption (Storage and transmission), GDPR &amp; HIPAA, User Access (Role-based permissions).</a:t>
            </a:r>
            <a:endParaRPr sz="12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★"/>
            </a:pPr>
            <a:r>
              <a:rPr b="1" lang="en" sz="12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Collaboration &amp; Team Management: </a:t>
            </a:r>
            <a:r>
              <a:rPr lang="en" sz="12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Multi-User Access (Design </a:t>
            </a:r>
            <a:r>
              <a:rPr lang="en" sz="12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Commenting &amp; Review</a:t>
            </a:r>
            <a:r>
              <a:rPr lang="en" sz="12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, Analysis, Data Export), Survey Testing.</a:t>
            </a:r>
            <a:endParaRPr sz="12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★"/>
            </a:pPr>
            <a:r>
              <a:rPr b="1" lang="en" sz="12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Survey Interaction: </a:t>
            </a:r>
            <a:r>
              <a:rPr lang="en" sz="12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Save &amp; Resume, Progress Bar, Incentives, Referrals.</a:t>
            </a:r>
            <a:endParaRPr sz="12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Bitter"/>
              <a:buChar char="★"/>
            </a:pPr>
            <a:r>
              <a:rPr b="1" lang="en" sz="12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Cost &amp; Scalability:</a:t>
            </a:r>
            <a:r>
              <a:rPr lang="en" sz="12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 $$$, Service &amp; Support Quality, Mass Distribution.</a:t>
            </a:r>
            <a:endParaRPr sz="12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82" name="Google Shape;182;p32"/>
          <p:cNvSpPr txBox="1"/>
          <p:nvPr>
            <p:ph idx="1" type="body"/>
          </p:nvPr>
        </p:nvSpPr>
        <p:spPr>
          <a:xfrm>
            <a:off x="439075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★"/>
            </a:pPr>
            <a:r>
              <a:rPr b="1" lang="en" sz="12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Survey Design:</a:t>
            </a:r>
            <a:r>
              <a:rPr lang="en" sz="12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 Question Types (File uploading, Signature Collection), Custom elements (images/videos), Piped text, Embedded data, Question Logic, Skip logic, branching, and conditional questions, Templates &amp; Themes.</a:t>
            </a:r>
            <a:endParaRPr sz="12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★"/>
            </a:pPr>
            <a:r>
              <a:rPr b="1" lang="en" sz="12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User Experience &amp; Accessibility: </a:t>
            </a:r>
            <a:r>
              <a:rPr lang="en" sz="12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Mobile Responsiveness, Multilingual Support, ADA/WCAG compliance.</a:t>
            </a:r>
            <a:endParaRPr sz="12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★"/>
            </a:pPr>
            <a:r>
              <a:rPr b="1" lang="en" sz="12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Survey Distribution: </a:t>
            </a:r>
            <a:r>
              <a:rPr lang="en" sz="12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Multiple Channels (Email, SMS, social, embedded), Anonymous and Complex Tracking).</a:t>
            </a:r>
            <a:endParaRPr sz="12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itter"/>
              <a:buChar char="★"/>
            </a:pPr>
            <a:r>
              <a:rPr b="1" lang="en" sz="12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Response Management: </a:t>
            </a:r>
            <a:r>
              <a:rPr lang="en" sz="12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Response Rate Tracking, Expiration, Quota Management.</a:t>
            </a:r>
            <a:endParaRPr sz="12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Bitter"/>
              <a:buChar char="★"/>
            </a:pPr>
            <a:r>
              <a:rPr b="1" lang="en" sz="12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Data Analysis &amp; Reporting: </a:t>
            </a:r>
            <a:r>
              <a:rPr lang="en" sz="12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Real-Time Analytics, Export Flexibility (CSV, SPSS, SFTP), Visualization Tools (Charts, graphs, heatmaps), Sentiment Analysis (text analysis).</a:t>
            </a:r>
            <a:endParaRPr sz="12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183" name="Google Shape;183;p32"/>
          <p:cNvCxnSpPr/>
          <p:nvPr/>
        </p:nvCxnSpPr>
        <p:spPr>
          <a:xfrm>
            <a:off x="628650" y="876538"/>
            <a:ext cx="5477700" cy="0"/>
          </a:xfrm>
          <a:prstGeom prst="straightConnector1">
            <a:avLst/>
          </a:prstGeom>
          <a:noFill/>
          <a:ln cap="flat" cmpd="sng" w="254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4" name="Google Shape;184;p32"/>
          <p:cNvSpPr txBox="1"/>
          <p:nvPr>
            <p:ph type="title"/>
          </p:nvPr>
        </p:nvSpPr>
        <p:spPr>
          <a:xfrm>
            <a:off x="628650" y="274645"/>
            <a:ext cx="7886700" cy="5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itter"/>
                <a:ea typeface="Bitter"/>
                <a:cs typeface="Bitter"/>
                <a:sym typeface="Bitter"/>
              </a:rPr>
              <a:t>Which </a:t>
            </a:r>
            <a:r>
              <a:rPr b="1" lang="en" u="sng">
                <a:latin typeface="Bitter"/>
                <a:ea typeface="Bitter"/>
                <a:cs typeface="Bitter"/>
                <a:sym typeface="Bitter"/>
              </a:rPr>
              <a:t>features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 are right for me?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/>
          <p:nvPr>
            <p:ph idx="4294967295" type="title"/>
          </p:nvPr>
        </p:nvSpPr>
        <p:spPr>
          <a:xfrm>
            <a:off x="628650" y="274645"/>
            <a:ext cx="7886700" cy="5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itter"/>
                <a:ea typeface="Bitter"/>
                <a:cs typeface="Bitter"/>
                <a:sym typeface="Bitter"/>
              </a:rPr>
              <a:t>Survey Platforms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190" name="Google Shape;190;p33"/>
          <p:cNvCxnSpPr/>
          <p:nvPr/>
        </p:nvCxnSpPr>
        <p:spPr>
          <a:xfrm>
            <a:off x="628650" y="876538"/>
            <a:ext cx="5477700" cy="0"/>
          </a:xfrm>
          <a:prstGeom prst="straightConnector1">
            <a:avLst/>
          </a:prstGeom>
          <a:noFill/>
          <a:ln cap="flat" cmpd="sng" w="254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1" name="Google Shape;19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4375" y="937610"/>
            <a:ext cx="1354125" cy="135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3"/>
          <p:cNvPicPr preferRelativeResize="0"/>
          <p:nvPr/>
        </p:nvPicPr>
        <p:blipFill rotWithShape="1">
          <a:blip r:embed="rId4">
            <a:alphaModFix/>
          </a:blip>
          <a:srcRect b="39827" l="0" r="0" t="40255"/>
          <a:stretch/>
        </p:blipFill>
        <p:spPr>
          <a:xfrm>
            <a:off x="6381750" y="2545988"/>
            <a:ext cx="2419350" cy="48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3"/>
          <p:cNvPicPr preferRelativeResize="0"/>
          <p:nvPr/>
        </p:nvPicPr>
        <p:blipFill rotWithShape="1">
          <a:blip r:embed="rId5">
            <a:alphaModFix/>
          </a:blip>
          <a:srcRect b="18571" l="0" r="0" t="21347"/>
          <a:stretch/>
        </p:blipFill>
        <p:spPr>
          <a:xfrm>
            <a:off x="628650" y="1060601"/>
            <a:ext cx="1830951" cy="57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6563" y="1759697"/>
            <a:ext cx="1375124" cy="129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20463" y="3180076"/>
            <a:ext cx="2341924" cy="7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04863" y="3373518"/>
            <a:ext cx="2676474" cy="51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3"/>
          <p:cNvPicPr preferRelativeResize="0"/>
          <p:nvPr/>
        </p:nvPicPr>
        <p:blipFill rotWithShape="1">
          <a:blip r:embed="rId9">
            <a:alphaModFix/>
          </a:blip>
          <a:srcRect b="30081" l="0" r="0" t="27133"/>
          <a:stretch/>
        </p:blipFill>
        <p:spPr>
          <a:xfrm>
            <a:off x="6590900" y="4163988"/>
            <a:ext cx="2001101" cy="48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3"/>
          <p:cNvPicPr preferRelativeResize="0"/>
          <p:nvPr/>
        </p:nvPicPr>
        <p:blipFill rotWithShape="1">
          <a:blip r:embed="rId10">
            <a:alphaModFix/>
          </a:blip>
          <a:srcRect b="56385" l="0" r="0" t="0"/>
          <a:stretch/>
        </p:blipFill>
        <p:spPr>
          <a:xfrm>
            <a:off x="3220875" y="1060600"/>
            <a:ext cx="2236275" cy="40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220862" y="3972150"/>
            <a:ext cx="2044476" cy="8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141675" y="2232800"/>
            <a:ext cx="2236294" cy="9838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33"/>
          <p:cNvGrpSpPr/>
          <p:nvPr/>
        </p:nvGrpSpPr>
        <p:grpSpPr>
          <a:xfrm>
            <a:off x="750863" y="3297324"/>
            <a:ext cx="1480800" cy="1215576"/>
            <a:chOff x="663013" y="3387799"/>
            <a:chExt cx="1480800" cy="1215576"/>
          </a:xfrm>
        </p:grpSpPr>
        <p:pic>
          <p:nvPicPr>
            <p:cNvPr id="202" name="Google Shape;202;p3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911500" y="3387799"/>
              <a:ext cx="983825" cy="983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p33"/>
            <p:cNvSpPr txBox="1"/>
            <p:nvPr/>
          </p:nvSpPr>
          <p:spPr>
            <a:xfrm>
              <a:off x="663013" y="4206475"/>
              <a:ext cx="14808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2"/>
                  </a:solidFill>
                </a:rPr>
                <a:t>Microsoft</a:t>
              </a:r>
              <a:r>
                <a:rPr lang="en" sz="1300">
                  <a:solidFill>
                    <a:schemeClr val="dk2"/>
                  </a:solidFill>
                </a:rPr>
                <a:t> Forms</a:t>
              </a:r>
              <a:endParaRPr sz="1300">
                <a:solidFill>
                  <a:schemeClr val="dk2"/>
                </a:solidFill>
              </a:endParaRPr>
            </a:p>
          </p:txBody>
        </p:sp>
      </p:grpSp>
      <p:pic>
        <p:nvPicPr>
          <p:cNvPr id="204" name="Google Shape;204;p3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129337" y="1668587"/>
            <a:ext cx="2419348" cy="289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