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HvsDUstGHEhVa+UuzG78i2YxG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illSans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Gill Sans"/>
              <a:buNone/>
              <a:defRPr sz="49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b="0" sz="135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1812376" y="246981"/>
            <a:ext cx="37304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1078249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11"/>
          <p:cNvCxnSpPr/>
          <p:nvPr/>
        </p:nvCxnSpPr>
        <p:spPr>
          <a:xfrm>
            <a:off x="1813335" y="2646407"/>
            <a:ext cx="6477804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1083504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3782785" y="599230"/>
            <a:ext cx="4509353" cy="349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2" type="body"/>
          </p:nvPr>
        </p:nvSpPr>
        <p:spPr>
          <a:xfrm>
            <a:off x="1083504" y="2404119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9" name="Google Shape;79;p20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1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82" name="Google Shape;82;p21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21"/>
          <p:cNvSpPr txBox="1"/>
          <p:nvPr>
            <p:ph type="title"/>
          </p:nvPr>
        </p:nvSpPr>
        <p:spPr>
          <a:xfrm>
            <a:off x="1088405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/>
          <p:nvPr>
            <p:ph idx="2" type="pic"/>
          </p:nvPr>
        </p:nvSpPr>
        <p:spPr>
          <a:xfrm>
            <a:off x="6093292" y="841907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1087747" y="2359494"/>
            <a:ext cx="4143303" cy="1502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1085537" y="4102393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1085537" y="238981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 rot="5400000">
            <a:off x="3395933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2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 rot="5400000">
            <a:off x="5937778" y="1740785"/>
            <a:ext cx="3494917" cy="1211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Google Shape;35;p14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15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1090679" y="1317097"/>
            <a:ext cx="6482366" cy="141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1090679" y="2854647"/>
            <a:ext cx="6472835" cy="759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6"/>
          <p:cNvCxnSpPr/>
          <p:nvPr/>
        </p:nvCxnSpPr>
        <p:spPr>
          <a:xfrm>
            <a:off x="1090679" y="2853739"/>
            <a:ext cx="6472835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1085498" y="1508159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7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1085394" y="603123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3" type="body"/>
          </p:nvPr>
        </p:nvSpPr>
        <p:spPr>
          <a:xfrm>
            <a:off x="4809272" y="1517253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8"/>
          <p:cNvSpPr txBox="1"/>
          <p:nvPr>
            <p:ph idx="4" type="body"/>
          </p:nvPr>
        </p:nvSpPr>
        <p:spPr>
          <a:xfrm>
            <a:off x="4809272" y="2116119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Google Shape;67;p18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0"/>
          <p:cNvSpPr txBox="1"/>
          <p:nvPr>
            <p:ph idx="1" type="body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4325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8575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10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xios.com/2023/10/05/linkedin-ai-college-degree" TargetMode="External"/><Relationship Id="rId4" Type="http://schemas.openxmlformats.org/officeDocument/2006/relationships/hyperlink" Target="https://www.linkedin.com/news/story/workers-take-their-ai-to-the-office-6732626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hatgpt.com/share/672198ff-db58-8009-b382-dd59d4c05522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989"/>
              <a:buFont typeface="Gill Sans"/>
              <a:buNone/>
            </a:pPr>
            <a:r>
              <a:rPr lang="en"/>
              <a:t>ASSESSMENT AND ARTIFICIAL INTELLIGENCE: PART 2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ZACH JUSTUS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AI HAS CHANGED THE WORLD NOT JUST YOUR CLASS</a:t>
            </a:r>
            <a:endParaRPr/>
          </a:p>
        </p:txBody>
      </p:sp>
      <p:sp>
        <p:nvSpPr>
          <p:cNvPr id="116" name="Google Shape;116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Char char="●"/>
            </a:pPr>
            <a:r>
              <a:rPr lang="en" sz="1800">
                <a:solidFill>
                  <a:srgbClr val="333335"/>
                </a:solidFill>
              </a:rPr>
              <a:t>"AI's going to make it virtually impossible for a one-off moment of learning [like a degree] to last an entire career” LinkedIn CEO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Ryan Roslansky</a:t>
            </a:r>
            <a:r>
              <a:rPr lang="en" sz="1800">
                <a:solidFill>
                  <a:srgbClr val="333335"/>
                </a:solidFill>
              </a:rPr>
              <a:t> (2023)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None/>
            </a:pPr>
            <a:r>
              <a:t/>
            </a:r>
            <a:endParaRPr sz="1800">
              <a:solidFill>
                <a:srgbClr val="333335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Char char="●"/>
            </a:pPr>
            <a:r>
              <a:rPr lang="en" sz="1800">
                <a:solidFill>
                  <a:srgbClr val="333335"/>
                </a:solidFill>
              </a:rPr>
              <a:t>“</a:t>
            </a:r>
            <a:r>
              <a:rPr lang="en" sz="1800">
                <a:solidFill>
                  <a:srgbClr val="2F2F2F"/>
                </a:solidFill>
              </a:rPr>
              <a:t>Seventy-five percent of knowledge workers now use AI at work” 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None/>
            </a:pPr>
            <a:r>
              <a:t/>
            </a:r>
            <a:endParaRPr sz="1800">
              <a:solidFill>
                <a:srgbClr val="2F2F2F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Char char="●"/>
            </a:pPr>
            <a:r>
              <a:rPr lang="en" sz="1800">
                <a:solidFill>
                  <a:srgbClr val="2F2F2F"/>
                </a:solidFill>
              </a:rPr>
              <a:t>“78% of AI users are bringing their own tools to work” 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Microsoft/LinkedIn Work Trend Index</a:t>
            </a:r>
            <a:r>
              <a:rPr lang="en" sz="1800">
                <a:solidFill>
                  <a:srgbClr val="2F2F2F"/>
                </a:solidFill>
              </a:rPr>
              <a:t>, 2024)</a:t>
            </a:r>
            <a:endParaRPr sz="1800">
              <a:solidFill>
                <a:srgbClr val="2F2F2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50">
              <a:solidFill>
                <a:srgbClr val="2F2F2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350">
              <a:solidFill>
                <a:srgbClr val="3333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REVIEW/PREVIEW</a:t>
            </a: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>
                <a:solidFill>
                  <a:schemeClr val="dk1"/>
                </a:solidFill>
              </a:rPr>
              <a:t>Morning Session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Reflect on why we assess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Identify how AI has disrupted assessment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Locate the stakeholders in change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>
                <a:solidFill>
                  <a:schemeClr val="dk1"/>
                </a:solidFill>
              </a:rPr>
              <a:t>Afternoon Session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You have a pause. Now what?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Rethinking Student Learning Outcomes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The new/old players in assessment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Mapping a course forward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DURING THE PAUSE: TALK TO EMPLOYERS AND GRADS</a:t>
            </a:r>
            <a:endParaRPr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311700" y="1152475"/>
            <a:ext cx="4555933" cy="388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has AI changed what hiring managers are looking for?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has AI changed how new employees work?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are employers evaluating readiness?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retraining is necessary and is there a new role for your institution?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/>
              <a:t>You can also ask these questions of a LLM like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ChatGPT</a:t>
            </a:r>
            <a:endParaRPr b="1"/>
          </a:p>
        </p:txBody>
      </p:sp>
      <p:pic>
        <p:nvPicPr>
          <p:cNvPr descr="A group of professionals in a hybrid meeting with some of them online. Pixel art generated with ChatGPT."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5951" y="1152475"/>
            <a:ext cx="3396151" cy="339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DURING THE PAUSE: TALK TO OTHER STAKEHOLDERS</a:t>
            </a:r>
            <a:endParaRPr/>
          </a:p>
        </p:txBody>
      </p:sp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1"/>
                </a:solidFill>
              </a:rPr>
              <a:t>Civic Organizations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How are they dealing with voter information?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How do they perceive AI literacy?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What do they think the next 18 months will look like?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1"/>
                </a:solidFill>
              </a:rPr>
              <a:t>Share and Organize with Peers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What are the implications for your curriculum?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09550" lvl="1" marL="7429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968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1968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7" name="Google Shape;13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1"/>
                </a:solidFill>
              </a:rPr>
              <a:t>Other Professors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The classes in sequence need to coordinate with each other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How can we align on guidelines rather than fight each other?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1"/>
                </a:solidFill>
              </a:rPr>
              <a:t>Consider Accredidation Bodies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solidFill>
                  <a:schemeClr val="dk1"/>
                </a:solidFill>
              </a:rPr>
              <a:t>Are there guidelines for University or Program specific accredidation?</a:t>
            </a:r>
            <a:endParaRPr/>
          </a:p>
          <a:p>
            <a:pPr indent="-2540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540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BUILDING SHARED FRAMEWORKS WITHIN PROGRAMS</a:t>
            </a:r>
            <a:endParaRPr/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311700" y="1152475"/>
            <a:ext cx="8520600" cy="31582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Ideally this project is shared and the learning is pooled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AI “policy” does not make sense 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Frameworks for dialogue reflect a changing world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Programs of study should aspire to shared frameworks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</a:rPr>
              <a:t>This will allow comparison across courses—now we are ready to assess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APPLICATION TIME!</a:t>
            </a:r>
            <a:endParaRPr/>
          </a:p>
        </p:txBody>
      </p:sp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C00000"/>
                </a:solidFill>
              </a:rPr>
              <a:t>Let’s assume a middle ground where your program (support or academic) creates a framework where students are using AI to help them complete tasks like writing and problem solving. We are pooling material from different sections to assess.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00000"/>
                </a:solidFill>
              </a:rPr>
              <a:t>Is what we are looking for different, perhaps better than it was before?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00000"/>
                </a:solidFill>
              </a:rPr>
              <a:t>Are we relying on the tests and standards from hiring managers (write copy, solve this problem, code this task, etc.)?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00000"/>
                </a:solidFill>
              </a:rPr>
              <a:t>What is absolutely out that we used to do?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00000"/>
                </a:solidFill>
              </a:rPr>
              <a:t>Imagine you need to explain this to an someone who works in accreditation, what do you say?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Degree programs and ongoing education—once in a generation opportunity for higher education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This landscape will change again, this is not a one-off project so we need to build revision into our workflow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351" y="1017725"/>
            <a:ext cx="3475374" cy="34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"/>
              <a:t>QUESTIONS AND CLOSE</a:t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161" y="1469970"/>
            <a:ext cx="5285677" cy="302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