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5143500" type="screen16x9"/>
  <p:notesSz cx="6858000" cy="9144000"/>
  <p:embeddedFontLst>
    <p:embeddedFont>
      <p:font typeface="Lato" panose="020B0604020202020204" charset="0"/>
      <p:regular r:id="rId25"/>
      <p:bold r:id="rId26"/>
      <p:italic r:id="rId27"/>
      <p:boldItalic r:id="rId28"/>
    </p:embeddedFont>
    <p:embeddedFont>
      <p:font typeface="Raleway" panose="020B0604020202020204" charset="0"/>
      <p:regular r:id="rId29"/>
      <p:bold r:id="rId30"/>
      <p:italic r:id="rId31"/>
      <p:boldItalic r:id="rId3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DA4274E-8300-7400-4D13-0A890AE2021F}" name="Emily Bibby" initials="EB" userId="a911f0e87228b6d7" providerId="Windows Live"/>
  <p188:author id="{D33402FC-2FBF-2286-F213-FDAF2CAD7375}" name="Emily C Rehbein" initials="ECR" userId="S::emily.rehbein@stonybrook.edu::790da950-1669-462d-b3a2-f5827b39477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255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85"/>
    <p:restoredTop sz="94700"/>
  </p:normalViewPr>
  <p:slideViewPr>
    <p:cSldViewPr snapToGrid="0">
      <p:cViewPr varScale="1">
        <p:scale>
          <a:sx n="117" d="100"/>
          <a:sy n="117" d="100"/>
        </p:scale>
        <p:origin x="108" y="35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2.fntdata"/><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1.fntdata"/><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font" Target="fonts/font8.fntdata"/><Relationship Id="rId37"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4.fntdata"/><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3.fntdata"/><Relationship Id="rId30" Type="http://schemas.openxmlformats.org/officeDocument/2006/relationships/font" Target="fonts/font6.fntdata"/><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10211ad6075_0_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10211ad6075_0_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10211ad6075_0_1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10211ad6075_0_1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10211ad6075_0_1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10211ad6075_0_1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10211ad6075_0_1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10211ad6075_0_1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10211ad6075_0_1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10211ad6075_0_1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10211ad6075_0_1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10211ad6075_0_1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10211ad6075_0_1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10211ad6075_0_1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10211ad6075_0_1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g10211ad6075_0_1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10211ad6075_0_1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2" name="Google Shape;182;g10211ad6075_0_1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10211ad6075_0_1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 name="Google Shape;188;g10211ad6075_0_1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10211ad6075_0_1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10211ad6075_0_1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g10211ad6075_0_1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4" name="Google Shape;194;g10211ad6075_0_1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g10211ad6075_0_1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9" name="Google Shape;199;g10211ad6075_0_1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10211ad6075_0_1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5" name="Google Shape;205;g10211ad6075_0_1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10211ad6075_0_1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10211ad6075_0_1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10211ad6075_0_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10211ad6075_0_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10211ad6075_0_1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10211ad6075_0_1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10211ad6075_0_1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10211ad6075_0_1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10211ad6075_0_1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10211ad6075_0_1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10211ad6075_0_1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10211ad6075_0_1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10211ad6075_0_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10211ad6075_0_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2"/>
        </a:solidFill>
        <a:effectLst/>
      </p:bgPr>
    </p:bg>
    <p:spTree>
      <p:nvGrpSpPr>
        <p:cNvPr id="1"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5" name="Google Shape;15;p2"/>
          <p:cNvSpPr txBox="1">
            <a:spLocks noGrp="1"/>
          </p:cNvSpPr>
          <p:nvPr>
            <p:ph type="subTitle" idx="1"/>
          </p:nvPr>
        </p:nvSpPr>
        <p:spPr>
          <a:xfrm>
            <a:off x="729627" y="3172900"/>
            <a:ext cx="7688100" cy="541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16" name="Google Shape;16;p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7" name="Google Shape;77;p11"/>
          <p:cNvSpPr txBox="1">
            <a:spLocks noGrp="1"/>
          </p:cNvSpPr>
          <p:nvPr>
            <p:ph type="title" hasCustomPrompt="1"/>
          </p:nvPr>
        </p:nvSpPr>
        <p:spPr>
          <a:xfrm>
            <a:off x="729450" y="733950"/>
            <a:ext cx="7688400" cy="12447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a:spLocks noGrp="1"/>
          </p:cNvSpPr>
          <p:nvPr>
            <p:ph type="body" idx="1"/>
          </p:nvPr>
        </p:nvSpPr>
        <p:spPr>
          <a:xfrm>
            <a:off x="729450" y="2272888"/>
            <a:ext cx="7688400" cy="15804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Clr>
                <a:schemeClr val="lt1"/>
              </a:buClr>
              <a:buSzPts val="1300"/>
              <a:buChar char="●"/>
              <a:defRPr>
                <a:solidFill>
                  <a:schemeClr val="lt1"/>
                </a:solidFill>
              </a:defRPr>
            </a:lvl1pPr>
            <a:lvl2pPr marL="914400" lvl="1" indent="-298450">
              <a:spcBef>
                <a:spcPts val="0"/>
              </a:spcBef>
              <a:spcAft>
                <a:spcPts val="0"/>
              </a:spcAft>
              <a:buClr>
                <a:schemeClr val="lt1"/>
              </a:buClr>
              <a:buSzPts val="1100"/>
              <a:buChar char="○"/>
              <a:defRPr>
                <a:solidFill>
                  <a:schemeClr val="lt1"/>
                </a:solidFill>
              </a:defRPr>
            </a:lvl2pPr>
            <a:lvl3pPr marL="1371600" lvl="2" indent="-298450">
              <a:spcBef>
                <a:spcPts val="0"/>
              </a:spcBef>
              <a:spcAft>
                <a:spcPts val="0"/>
              </a:spcAft>
              <a:buClr>
                <a:schemeClr val="lt1"/>
              </a:buClr>
              <a:buSzPts val="1100"/>
              <a:buChar char="■"/>
              <a:defRPr>
                <a:solidFill>
                  <a:schemeClr val="lt1"/>
                </a:solidFill>
              </a:defRPr>
            </a:lvl3pPr>
            <a:lvl4pPr marL="1828800" lvl="3" indent="-298450">
              <a:spcBef>
                <a:spcPts val="0"/>
              </a:spcBef>
              <a:spcAft>
                <a:spcPts val="0"/>
              </a:spcAft>
              <a:buClr>
                <a:schemeClr val="lt1"/>
              </a:buClr>
              <a:buSzPts val="1100"/>
              <a:buChar char="●"/>
              <a:defRPr>
                <a:solidFill>
                  <a:schemeClr val="lt1"/>
                </a:solidFill>
              </a:defRPr>
            </a:lvl4pPr>
            <a:lvl5pPr marL="2286000" lvl="4" indent="-298450">
              <a:spcBef>
                <a:spcPts val="0"/>
              </a:spcBef>
              <a:spcAft>
                <a:spcPts val="0"/>
              </a:spcAft>
              <a:buClr>
                <a:schemeClr val="lt1"/>
              </a:buClr>
              <a:buSzPts val="1100"/>
              <a:buChar char="○"/>
              <a:defRPr>
                <a:solidFill>
                  <a:schemeClr val="lt1"/>
                </a:solidFill>
              </a:defRPr>
            </a:lvl5pPr>
            <a:lvl6pPr marL="2743200" lvl="5" indent="-298450">
              <a:spcBef>
                <a:spcPts val="0"/>
              </a:spcBef>
              <a:spcAft>
                <a:spcPts val="0"/>
              </a:spcAft>
              <a:buClr>
                <a:schemeClr val="lt1"/>
              </a:buClr>
              <a:buSzPts val="1100"/>
              <a:buChar char="■"/>
              <a:defRPr>
                <a:solidFill>
                  <a:schemeClr val="lt1"/>
                </a:solidFill>
              </a:defRPr>
            </a:lvl6pPr>
            <a:lvl7pPr marL="3200400" lvl="6" indent="-298450">
              <a:spcBef>
                <a:spcPts val="0"/>
              </a:spcBef>
              <a:spcAft>
                <a:spcPts val="0"/>
              </a:spcAft>
              <a:buClr>
                <a:schemeClr val="lt1"/>
              </a:buClr>
              <a:buSzPts val="1100"/>
              <a:buChar char="●"/>
              <a:defRPr>
                <a:solidFill>
                  <a:schemeClr val="lt1"/>
                </a:solidFill>
              </a:defRPr>
            </a:lvl7pPr>
            <a:lvl8pPr marL="3657600" lvl="7" indent="-298450">
              <a:spcBef>
                <a:spcPts val="0"/>
              </a:spcBef>
              <a:spcAft>
                <a:spcPts val="0"/>
              </a:spcAft>
              <a:buClr>
                <a:schemeClr val="lt1"/>
              </a:buClr>
              <a:buSzPts val="1100"/>
              <a:buChar char="○"/>
              <a:defRPr>
                <a:solidFill>
                  <a:schemeClr val="lt1"/>
                </a:solidFill>
              </a:defRPr>
            </a:lvl8pPr>
            <a:lvl9pPr marL="4114800" lvl="8" indent="-298450">
              <a:spcBef>
                <a:spcPts val="0"/>
              </a:spcBef>
              <a:spcAft>
                <a:spcPts val="0"/>
              </a:spcAft>
              <a:buClr>
                <a:schemeClr val="lt1"/>
              </a:buClr>
              <a:buSzPts val="1100"/>
              <a:buChar char="■"/>
              <a:defRPr>
                <a:solidFill>
                  <a:schemeClr val="lt1"/>
                </a:solidFill>
              </a:defRPr>
            </a:lvl9pPr>
          </a:lstStyle>
          <a:p>
            <a:endParaRPr/>
          </a:p>
        </p:txBody>
      </p:sp>
      <p:sp>
        <p:nvSpPr>
          <p:cNvPr id="79" name="Google Shape;79;p11"/>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0"/>
        <p:cNvGrpSpPr/>
        <p:nvPr/>
      </p:nvGrpSpPr>
      <p:grpSpPr>
        <a:xfrm>
          <a:off x="0" y="0"/>
          <a:ext cx="0" cy="0"/>
          <a:chOff x="0" y="0"/>
          <a:chExt cx="0" cy="0"/>
        </a:xfrm>
      </p:grpSpPr>
      <p:sp>
        <p:nvSpPr>
          <p:cNvPr id="81" name="Google Shape;81;p1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 name="Google Shape;21;p3"/>
          <p:cNvSpPr txBox="1">
            <a:spLocks noGrp="1"/>
          </p:cNvSpPr>
          <p:nvPr>
            <p:ph type="title"/>
          </p:nvPr>
        </p:nvSpPr>
        <p:spPr>
          <a:xfrm>
            <a:off x="729450" y="1322450"/>
            <a:ext cx="7688400" cy="15186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22" name="Google Shape;22;p3"/>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 name="Google Shape;28;p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29" name="Google Shape;29;p4"/>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0" name="Google Shape;30;p4"/>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5"/>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37" name="Google Shape;37;p5"/>
          <p:cNvSpPr txBox="1">
            <a:spLocks noGrp="1"/>
          </p:cNvSpPr>
          <p:nvPr>
            <p:ph type="body" idx="1"/>
          </p:nvPr>
        </p:nvSpPr>
        <p:spPr>
          <a:xfrm>
            <a:off x="729325" y="2078875"/>
            <a:ext cx="37743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8" name="Google Shape;38;p5"/>
          <p:cNvSpPr txBox="1">
            <a:spLocks noGrp="1"/>
          </p:cNvSpPr>
          <p:nvPr>
            <p:ph type="body" idx="2"/>
          </p:nvPr>
        </p:nvSpPr>
        <p:spPr>
          <a:xfrm>
            <a:off x="4643604" y="2078875"/>
            <a:ext cx="37743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9" name="Google Shape;39;p5"/>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 name="Google Shape;45;p6"/>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46" name="Google Shape;46;p6"/>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 name="Google Shape;52;p7"/>
          <p:cNvSpPr txBox="1">
            <a:spLocks noGrp="1"/>
          </p:cNvSpPr>
          <p:nvPr>
            <p:ph type="title"/>
          </p:nvPr>
        </p:nvSpPr>
        <p:spPr>
          <a:xfrm>
            <a:off x="730000" y="1318650"/>
            <a:ext cx="3300900" cy="13815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53" name="Google Shape;53;p7"/>
          <p:cNvSpPr txBox="1">
            <a:spLocks noGrp="1"/>
          </p:cNvSpPr>
          <p:nvPr>
            <p:ph type="body" idx="1"/>
          </p:nvPr>
        </p:nvSpPr>
        <p:spPr>
          <a:xfrm>
            <a:off x="721225" y="2781725"/>
            <a:ext cx="3300900" cy="15975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54" name="Google Shape;54;p7"/>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 name="Google Shape;59;p8"/>
          <p:cNvSpPr txBox="1">
            <a:spLocks noGrp="1"/>
          </p:cNvSpPr>
          <p:nvPr>
            <p:ph type="title"/>
          </p:nvPr>
        </p:nvSpPr>
        <p:spPr>
          <a:xfrm>
            <a:off x="729450" y="864300"/>
            <a:ext cx="7021200" cy="29850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60" name="Google Shape;60;p8"/>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 name="Google Shape;66;p9"/>
          <p:cNvSpPr txBox="1">
            <a:spLocks noGrp="1"/>
          </p:cNvSpPr>
          <p:nvPr>
            <p:ph type="title"/>
          </p:nvPr>
        </p:nvSpPr>
        <p:spPr>
          <a:xfrm>
            <a:off x="730000" y="1318650"/>
            <a:ext cx="3300900" cy="1687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67" name="Google Shape;67;p9"/>
          <p:cNvSpPr txBox="1">
            <a:spLocks noGrp="1"/>
          </p:cNvSpPr>
          <p:nvPr>
            <p:ph type="subTitle" idx="1"/>
          </p:nvPr>
        </p:nvSpPr>
        <p:spPr>
          <a:xfrm>
            <a:off x="724950" y="3161525"/>
            <a:ext cx="3300900" cy="7590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68" name="Google Shape;68;p9"/>
          <p:cNvSpPr txBox="1">
            <a:spLocks noGrp="1"/>
          </p:cNvSpPr>
          <p:nvPr>
            <p:ph type="body" idx="2"/>
          </p:nvPr>
        </p:nvSpPr>
        <p:spPr>
          <a:xfrm>
            <a:off x="5174225" y="1352625"/>
            <a:ext cx="3374400" cy="30255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69" name="Google Shape;69;p9"/>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70"/>
        <p:cNvGrpSpPr/>
        <p:nvPr/>
      </p:nvGrpSpPr>
      <p:grpSpPr>
        <a:xfrm>
          <a:off x="0" y="0"/>
          <a:ext cx="0" cy="0"/>
          <a:chOff x="0" y="0"/>
          <a:chExt cx="0" cy="0"/>
        </a:xfrm>
      </p:grpSpPr>
      <p:sp>
        <p:nvSpPr>
          <p:cNvPr id="71" name="Google Shape;71;p10"/>
          <p:cNvSpPr txBox="1">
            <a:spLocks noGrp="1"/>
          </p:cNvSpPr>
          <p:nvPr>
            <p:ph type="body" idx="1"/>
          </p:nvPr>
        </p:nvSpPr>
        <p:spPr>
          <a:xfrm>
            <a:off x="724950" y="4372551"/>
            <a:ext cx="7697400" cy="4605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300"/>
              <a:buNone/>
              <a:defRPr/>
            </a:lvl1pPr>
          </a:lstStyle>
          <a:p>
            <a:endParaRPr/>
          </a:p>
        </p:txBody>
      </p:sp>
      <p:sp>
        <p:nvSpPr>
          <p:cNvPr id="72" name="Google Shape;72;p10"/>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treamline">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1pPr>
            <a:lvl2pPr lvl="1">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2pPr>
            <a:lvl3pPr lvl="2">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3pPr>
            <a:lvl4pPr lvl="3">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4pPr>
            <a:lvl5pPr lvl="4">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5pPr>
            <a:lvl6pPr lvl="5">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6pPr>
            <a:lvl7pPr lvl="6">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7pPr>
            <a:lvl8pPr lvl="7">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8pPr>
            <a:lvl9pPr lvl="8">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1115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marL="914400" lvl="1"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marL="1371600" lvl="2"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marL="1828800" lvl="3"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marL="2286000" lvl="4"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marL="2743200" lvl="5"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marL="3200400" lvl="6"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marL="3657600" lvl="7"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marL="4114800" lvl="8"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536302" y="4749851"/>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tonybrook.edu/commcms/psychology/undergraduate/index.ph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stonybrook.edu/commcms/wise/about_us/welcome.php"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www.stonybrook.edu/commcms/career-center/employers/employer_dpln.php"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www.stonybrook.edu/commcms/est/stemsmart/college/cstep/cstep"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www.stonybrook.edu/sunylsamp/"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docs.google.com/document/d/1wV-Ua65oD11Jz46qof2tIFZwGPM_HBU4GnItB34PW0Y/edit?usp=sharing" TargetMode="External"/><Relationship Id="rId3" Type="http://schemas.openxmlformats.org/officeDocument/2006/relationships/hyperlink" Target="https://www.stonybrook.edu/commcms/psychology/undergraduate/honors" TargetMode="External"/><Relationship Id="rId7" Type="http://schemas.openxmlformats.org/officeDocument/2006/relationships/hyperlink" Target="https://you.stonybrook.edu/psychologyresearch/getting-involved-in-research/" TargetMode="External"/><Relationship Id="rId2" Type="http://schemas.openxmlformats.org/officeDocument/2006/relationships/notesSlide" Target="../notesSlides/notesSlide15.xml"/><Relationship Id="rId1" Type="http://schemas.openxmlformats.org/officeDocument/2006/relationships/slideLayout" Target="../slideLayouts/slideLayout3.xml"/><Relationship Id="rId6" Type="http://schemas.openxmlformats.org/officeDocument/2006/relationships/hyperlink" Target="https://cpb-us-e1.wpmucdn.com/you.stonybrook.edu/dist/1/1008/files/2022/09/PSY-273_Info-for-students-and-supervisors.pdf" TargetMode="External"/><Relationship Id="rId5" Type="http://schemas.openxmlformats.org/officeDocument/2006/relationships/hyperlink" Target="https://drive.google.com/file/d/0By8uZZyXnw1dMjdmOE5lM2dUc1E/view?resourcekey=0-YO28SUmxFFhmhXhEimkk7w" TargetMode="External"/><Relationship Id="rId4" Type="http://schemas.openxmlformats.org/officeDocument/2006/relationships/hyperlink" Target="https://you.stonybrook.edu/psychologyresearch/research-course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studentaid.gov/h/apply-for-aid/fafsa"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 Id="rId4" Type="http://schemas.openxmlformats.org/officeDocument/2006/relationships/hyperlink" Target="https://canadasrop.ca/"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stonybrook.edu/commcms/ureca/about/grants" TargetMode="External"/><Relationship Id="rId2" Type="http://schemas.openxmlformats.org/officeDocument/2006/relationships/notesSlide" Target="../notesSlides/notesSlide18.xml"/><Relationship Id="rId1" Type="http://schemas.openxmlformats.org/officeDocument/2006/relationships/slideLayout" Target="../slideLayouts/slideLayout3.xml"/><Relationship Id="rId5" Type="http://schemas.openxmlformats.org/officeDocument/2006/relationships/hyperlink" Target="https://www.psichi.org/page/undergradresinfo#.YB2lA2Rue3I" TargetMode="External"/><Relationship Id="rId4" Type="http://schemas.openxmlformats.org/officeDocument/2006/relationships/hyperlink" Target="https://www.stonybrook.edu/commcms/fellowships/"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www.stonybrook.edu/commcms/cie/programs.php" TargetMode="External"/><Relationship Id="rId3" Type="http://schemas.openxmlformats.org/officeDocument/2006/relationships/hyperlink" Target="https://www.stonybrook.edu/commcms/oea-diversity/scholarships/Dr-William-Mcadoo-Scholarship.php" TargetMode="External"/><Relationship Id="rId7" Type="http://schemas.openxmlformats.org/officeDocument/2006/relationships/hyperlink" Target="https://www.stonybrook.edu/commcms/psychology/undergraduate/scholarships" TargetMode="External"/><Relationship Id="rId2" Type="http://schemas.openxmlformats.org/officeDocument/2006/relationships/notesSlide" Target="../notesSlides/notesSlide19.xml"/><Relationship Id="rId1" Type="http://schemas.openxmlformats.org/officeDocument/2006/relationships/slideLayout" Target="../slideLayouts/slideLayout3.xml"/><Relationship Id="rId6" Type="http://schemas.openxmlformats.org/officeDocument/2006/relationships/hyperlink" Target="https://www.stonybrook.edu/commcms/cie/turner/" TargetMode="External"/><Relationship Id="rId5" Type="http://schemas.openxmlformats.org/officeDocument/2006/relationships/hyperlink" Target="https://www.stonybrook.edu/commcms/oea/resources/scholarships/Mr-Ralph-Watkins-Scholarship" TargetMode="External"/><Relationship Id="rId4" Type="http://schemas.openxmlformats.org/officeDocument/2006/relationships/hyperlink" Target="https://www.stonybrook.edu/commcms/oea/resources/scholarships/Dr-William-Mcadoo-Scholarship"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t.co/sPePIkIuod?amp=1" TargetMode="External"/><Relationship Id="rId3" Type="http://schemas.openxmlformats.org/officeDocument/2006/relationships/hyperlink" Target="https://www.stonybrook.edu/commcms/psychology/undergraduate/preparingforgradschool" TargetMode="External"/><Relationship Id="rId7" Type="http://schemas.openxmlformats.org/officeDocument/2006/relationships/hyperlink" Target="https://medium.com/@mallory.dobias/open-access-tips-materials-for-clinical-psych-phd-applications-e9e81be3d132" TargetMode="External"/><Relationship Id="rId2" Type="http://schemas.openxmlformats.org/officeDocument/2006/relationships/notesSlide" Target="../notesSlides/notesSlide21.xml"/><Relationship Id="rId1" Type="http://schemas.openxmlformats.org/officeDocument/2006/relationships/slideLayout" Target="../slideLayouts/slideLayout3.xml"/><Relationship Id="rId6" Type="http://schemas.openxmlformats.org/officeDocument/2006/relationships/hyperlink" Target="https://osf.io/sc7qz/wiki/home/" TargetMode="External"/><Relationship Id="rId11" Type="http://schemas.openxmlformats.org/officeDocument/2006/relationships/hyperlink" Target="https://docs.google.com/spreadsheets/d/1f6ZyVGn-opa_ijRyntHxfJJkaSNya4h-bwEDeDGInv4/htmlview#gid=0" TargetMode="External"/><Relationship Id="rId5" Type="http://schemas.openxmlformats.org/officeDocument/2006/relationships/hyperlink" Target="http://mitch.web.unc.edu/files/2017/02/MitchGradSchoolAdvice.pdf" TargetMode="External"/><Relationship Id="rId10" Type="http://schemas.openxmlformats.org/officeDocument/2006/relationships/hyperlink" Target="https://psychinout.org/" TargetMode="External"/><Relationship Id="rId4" Type="http://schemas.openxmlformats.org/officeDocument/2006/relationships/hyperlink" Target="https://drive.google.com/file/d/1oo931eOoGDao4KrOKYwi8p2PLLt-KPqJ/view" TargetMode="External"/><Relationship Id="rId9" Type="http://schemas.openxmlformats.org/officeDocument/2006/relationships/hyperlink" Target="https://osf.io/pg8tu/"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google.com/books/edition/A_Field_Guide_to_Grad_School/nXnTDwAAQBAJ?hl=en&amp;gbpv=1&amp;printsec=frontcover" TargetMode="External"/><Relationship Id="rId2" Type="http://schemas.openxmlformats.org/officeDocument/2006/relationships/notesSlide" Target="../notesSlides/notesSlide22.xml"/><Relationship Id="rId1" Type="http://schemas.openxmlformats.org/officeDocument/2006/relationships/slideLayout" Target="../slideLayouts/slideLayout3.xml"/><Relationship Id="rId5" Type="http://schemas.openxmlformats.org/officeDocument/2006/relationships/hyperlink" Target="https://www.amazon.com/Insiders-Graduate-Programs-Counseling-Psychology/dp/1462548474/ref=sr_1_1?crid=2CZ6KLWVV7K5K&amp;keywords=Insider%27s+Guide+to+Graduate+Programs+in+Clinical+and+Counseling+Psychology&amp;qid=1666016445&amp;qu=eyJxc2MiOiIxLjQ3IiwicXNhIjoiMS4xOCIsInFzcCI6IjEuMTcifQ%3D%3D&amp;s=books&amp;sprefix=insider%27s+guide+to+graduate+programs+in+clinical+and+counseling+psychology%2Cstripbooks%2C47&amp;sr=1-1&amp;ufe=app_do%3Aamzn1.fos.18ed3cb5-28d5-4975-8bc7-93deae8f9840" TargetMode="External"/><Relationship Id="rId4" Type="http://schemas.openxmlformats.org/officeDocument/2006/relationships/hyperlink" Target="https://www.amazon.com/Field-Guide-Grad-School-Uncovering-ebook/dp/B0859PDXVX"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you.stonybrook.edu/neuroscienceaxis/" TargetMode="External"/><Relationship Id="rId3" Type="http://schemas.openxmlformats.org/officeDocument/2006/relationships/hyperlink" Target="https://you.stonybrook.edu/psychologystudentalliance" TargetMode="External"/><Relationship Id="rId7" Type="http://schemas.openxmlformats.org/officeDocument/2006/relationships/hyperlink" Target="https://www.psichi.org/page/undergradresinfo#.YZP8zBpKiUl" TargetMode="External"/><Relationship Id="rId12" Type="http://schemas.openxmlformats.org/officeDocument/2006/relationships/hyperlink" Target="https://www.stonybrook.edu/commcms/career-center/home/handshake.php"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hyperlink" Target="mailto:sbupsichi@gmail.com" TargetMode="External"/><Relationship Id="rId11" Type="http://schemas.openxmlformats.org/officeDocument/2006/relationships/hyperlink" Target="https://www.stonybrook.edu/commcms/psychology/undergraduate/internships" TargetMode="External"/><Relationship Id="rId5" Type="http://schemas.openxmlformats.org/officeDocument/2006/relationships/hyperlink" Target="https://you.stonybrook.edu/psichi/" TargetMode="External"/><Relationship Id="rId10" Type="http://schemas.openxmlformats.org/officeDocument/2006/relationships/hyperlink" Target="https://www.stonybrook.edu/commcms/psychology/undergraduate/_community%20service%20and%20internship.pdf.pdf" TargetMode="External"/><Relationship Id="rId4" Type="http://schemas.openxmlformats.org/officeDocument/2006/relationships/hyperlink" Target="mailto:stonypsa@gmail.com" TargetMode="External"/><Relationship Id="rId9" Type="http://schemas.openxmlformats.org/officeDocument/2006/relationships/hyperlink" Target="mailto:neuroscienceaxis@gmail.com"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stonybrook.edu/commcms/academic_success/"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www.stonybrook.edu/career-center/"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hyperlink" Target="https://www.stonybrook.edu/commcms/career-center/home/events.php"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stonybrook.edu/commcms/psychology/undergraduate/advising/advising.php"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www.stonybrook.edu/commcms/cie/"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hyperlink" Target="https://www.stonybrook.edu/commcms/cie/programs.php"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stonybrook.edu/commcms/psychology/undergraduate/peer_mentoring/peer_mentoring"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3"/>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5600" dirty="0"/>
              <a:t>SBU Psychology</a:t>
            </a:r>
            <a:endParaRPr sz="5600" dirty="0"/>
          </a:p>
          <a:p>
            <a:pPr marL="0" lvl="0" indent="0" algn="l" rtl="0">
              <a:spcBef>
                <a:spcPts val="0"/>
              </a:spcBef>
              <a:spcAft>
                <a:spcPts val="0"/>
              </a:spcAft>
              <a:buNone/>
            </a:pPr>
            <a:r>
              <a:rPr lang="en" sz="5600" dirty="0"/>
              <a:t>Undergraduate Resources</a:t>
            </a:r>
            <a:endParaRPr sz="5600" dirty="0"/>
          </a:p>
        </p:txBody>
      </p:sp>
      <p:sp>
        <p:nvSpPr>
          <p:cNvPr id="87" name="Google Shape;87;p13"/>
          <p:cNvSpPr txBox="1">
            <a:spLocks noGrp="1"/>
          </p:cNvSpPr>
          <p:nvPr>
            <p:ph type="subTitle" idx="1"/>
          </p:nvPr>
        </p:nvSpPr>
        <p:spPr>
          <a:xfrm>
            <a:off x="781427" y="4001799"/>
            <a:ext cx="7688100" cy="766143"/>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1200" u="sng" dirty="0">
                <a:solidFill>
                  <a:schemeClr val="hlink"/>
                </a:solidFill>
                <a:hlinkClick r:id="rId3"/>
              </a:rPr>
              <a:t>https://www.stonybrook.edu/commcms/psychology/undergraduate/index.php</a:t>
            </a:r>
            <a:r>
              <a:rPr lang="en" sz="1200" dirty="0"/>
              <a:t> </a:t>
            </a:r>
          </a:p>
          <a:p>
            <a:pPr marL="0" lvl="0" indent="0" algn="l" rtl="0">
              <a:spcBef>
                <a:spcPts val="0"/>
              </a:spcBef>
              <a:spcAft>
                <a:spcPts val="0"/>
              </a:spcAft>
              <a:buNone/>
            </a:pPr>
            <a:endParaRPr lang="en" sz="1200" dirty="0"/>
          </a:p>
          <a:p>
            <a:pPr marL="0" lvl="0" indent="0" algn="l" rtl="0">
              <a:spcBef>
                <a:spcPts val="0"/>
              </a:spcBef>
              <a:spcAft>
                <a:spcPts val="0"/>
              </a:spcAft>
              <a:buNone/>
            </a:pPr>
            <a:r>
              <a:rPr lang="en" sz="1200" dirty="0"/>
              <a:t>Instagram: @</a:t>
            </a:r>
            <a:r>
              <a:rPr lang="en" sz="1200" dirty="0" err="1"/>
              <a:t>sbupsych</a:t>
            </a:r>
            <a:endParaRPr sz="1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2"/>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2300">
                <a:solidFill>
                  <a:srgbClr val="000000"/>
                </a:solidFill>
                <a:highlight>
                  <a:srgbClr val="FFFFFF"/>
                </a:highlight>
              </a:rPr>
              <a:t>Women in Science and Engineering (WISE)</a:t>
            </a:r>
            <a:endParaRPr sz="2300"/>
          </a:p>
        </p:txBody>
      </p:sp>
      <p:sp>
        <p:nvSpPr>
          <p:cNvPr id="139" name="Google Shape;139;p22"/>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fontScale="85000" lnSpcReduction="20000"/>
          </a:bodyPr>
          <a:lstStyle/>
          <a:p>
            <a:pPr marL="0" lvl="0" indent="0" algn="l" rtl="0">
              <a:spcBef>
                <a:spcPts val="0"/>
              </a:spcBef>
              <a:spcAft>
                <a:spcPts val="0"/>
              </a:spcAft>
              <a:buNone/>
            </a:pPr>
            <a:r>
              <a:rPr lang="en" sz="1600" b="1" dirty="0"/>
              <a:t>The Women in Science and Engineering (WISE) Program seeks to increase the number of individuals from various underrepresented groups in science, math and engineering fields through outreach, recruitment and retention efforts. Combining the vast resources of a major university with the close bonds of a small community, the WISE College Program enables undergraduate students to work closely with peers and faculty to form friendships and to achieve a solid background in their field. The WISE Precollege Program reaches out to local schools to inspire younger students to choose to pursue science math and engineering degrees. </a:t>
            </a:r>
            <a:endParaRPr sz="1600" b="1" dirty="0"/>
          </a:p>
          <a:p>
            <a:pPr marL="0" lvl="0" indent="0" algn="l" rtl="0">
              <a:spcBef>
                <a:spcPts val="0"/>
              </a:spcBef>
              <a:spcAft>
                <a:spcPts val="0"/>
              </a:spcAft>
              <a:buNone/>
            </a:pPr>
            <a:endParaRPr b="1" dirty="0"/>
          </a:p>
          <a:p>
            <a:pPr marL="0" lvl="0" indent="0" algn="l" rtl="0">
              <a:spcBef>
                <a:spcPts val="0"/>
              </a:spcBef>
              <a:spcAft>
                <a:spcPts val="0"/>
              </a:spcAft>
              <a:buNone/>
            </a:pPr>
            <a:r>
              <a:rPr lang="en" b="1" dirty="0"/>
              <a:t>Link: </a:t>
            </a:r>
            <a:r>
              <a:rPr lang="en" sz="1100" b="1" u="sng" dirty="0">
                <a:solidFill>
                  <a:schemeClr val="hlink"/>
                </a:solidFill>
                <a:hlinkClick r:id="rId3"/>
              </a:rPr>
              <a:t>https://www.stonybrook.edu/commcms/wise/about_us/welcome.php</a:t>
            </a:r>
            <a:r>
              <a:rPr lang="en" sz="1100" b="1" dirty="0"/>
              <a:t> </a:t>
            </a:r>
            <a:endParaRPr sz="1100" b="1" dirty="0"/>
          </a:p>
          <a:p>
            <a:pPr marL="0" lvl="0" indent="0" algn="l" rtl="0">
              <a:spcBef>
                <a:spcPts val="0"/>
              </a:spcBef>
              <a:spcAft>
                <a:spcPts val="1200"/>
              </a:spcAft>
              <a:buNone/>
            </a:pPr>
            <a:r>
              <a:rPr lang="en" sz="1100" b="1" dirty="0"/>
              <a:t>Instagram: @</a:t>
            </a:r>
            <a:r>
              <a:rPr lang="en" sz="1100" b="1" dirty="0" err="1"/>
              <a:t>sbu_wise</a:t>
            </a:r>
            <a:endParaRPr sz="11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3"/>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2300" dirty="0">
                <a:solidFill>
                  <a:srgbClr val="000000"/>
                </a:solidFill>
                <a:highlight>
                  <a:srgbClr val="FFFFFF"/>
                </a:highlight>
              </a:rPr>
              <a:t>The Diversity Professional Leadership Network </a:t>
            </a:r>
            <a:endParaRPr sz="2300" dirty="0"/>
          </a:p>
        </p:txBody>
      </p:sp>
      <p:sp>
        <p:nvSpPr>
          <p:cNvPr id="145" name="Google Shape;145;p23"/>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en" sz="1600" b="1" dirty="0"/>
              <a:t>The Career Center developed the  Diversity Professional Leadership Network (DPLN) to help underrepresented students increase their knowledge of careers and enhance their career skills. Through the program, students learn more about being a professional and business etiquette, get an inside view of a specific industry, and learn how to successfully transition from school to the world of work.</a:t>
            </a:r>
            <a:endParaRPr sz="1600" b="1" dirty="0"/>
          </a:p>
          <a:p>
            <a:pPr marL="0" lvl="0" indent="0" algn="l" rtl="0">
              <a:spcBef>
                <a:spcPts val="0"/>
              </a:spcBef>
              <a:spcAft>
                <a:spcPts val="0"/>
              </a:spcAft>
              <a:buNone/>
            </a:pPr>
            <a:endParaRPr b="1" dirty="0"/>
          </a:p>
          <a:p>
            <a:pPr marL="0" lvl="0" indent="0" algn="l" rtl="0">
              <a:spcBef>
                <a:spcPts val="0"/>
              </a:spcBef>
              <a:spcAft>
                <a:spcPts val="0"/>
              </a:spcAft>
              <a:buNone/>
            </a:pPr>
            <a:r>
              <a:rPr lang="en" b="1" dirty="0"/>
              <a:t>Link: </a:t>
            </a:r>
            <a:r>
              <a:rPr lang="en-US" sz="1100" b="1" u="sng" dirty="0">
                <a:solidFill>
                  <a:schemeClr val="hlink"/>
                </a:solidFill>
                <a:hlinkClick r:id="rId3"/>
              </a:rPr>
              <a:t>https://www.stonybrook.edu/commcms/career-center/employers/employer_dpln.php</a:t>
            </a:r>
            <a:r>
              <a:rPr lang="en" sz="1100" b="1" dirty="0"/>
              <a:t> </a:t>
            </a:r>
            <a:endParaRPr sz="1100" b="1" dirty="0"/>
          </a:p>
          <a:p>
            <a:pPr marL="0" lvl="0" indent="0" algn="l" rtl="0">
              <a:spcBef>
                <a:spcPts val="0"/>
              </a:spcBef>
              <a:spcAft>
                <a:spcPts val="1200"/>
              </a:spcAft>
              <a:buNone/>
            </a:pPr>
            <a:r>
              <a:rPr lang="en" sz="1100" b="1" dirty="0"/>
              <a:t>Instagram: @</a:t>
            </a:r>
            <a:r>
              <a:rPr lang="en" sz="1100" b="1" dirty="0" err="1"/>
              <a:t>sbucareercenter</a:t>
            </a:r>
            <a:endParaRPr sz="11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2300" dirty="0">
                <a:solidFill>
                  <a:srgbClr val="000000"/>
                </a:solidFill>
                <a:highlight>
                  <a:srgbClr val="FFFFFF"/>
                </a:highlight>
              </a:rPr>
              <a:t>Collegiate Science and Technology Entry Program</a:t>
            </a:r>
            <a:endParaRPr sz="2300" dirty="0"/>
          </a:p>
        </p:txBody>
      </p:sp>
      <p:sp>
        <p:nvSpPr>
          <p:cNvPr id="151" name="Google Shape;151;p24"/>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fontScale="92500" lnSpcReduction="10000"/>
          </a:bodyPr>
          <a:lstStyle/>
          <a:p>
            <a:pPr marL="0" lvl="0" indent="0" algn="l" rtl="0">
              <a:spcBef>
                <a:spcPts val="0"/>
              </a:spcBef>
              <a:spcAft>
                <a:spcPts val="0"/>
              </a:spcAft>
              <a:buNone/>
            </a:pPr>
            <a:r>
              <a:rPr lang="en" sz="1600" b="1" dirty="0"/>
              <a:t>The goal of the Collegiate Science and Technology Entry Program (CSTEP) is to promote academic excellence and to provide support services for its participants. This CSTEP Logo New York State Education Department effort encourages and prepares more historically underrepresented and economically disadvantaged Stony Brook University students for entry into scientific, technical, health, and health related professions, including many areas where licensure is required.</a:t>
            </a:r>
            <a:endParaRPr sz="1600" b="1" dirty="0"/>
          </a:p>
          <a:p>
            <a:pPr marL="0" lvl="0" indent="0" algn="l" rtl="0">
              <a:spcBef>
                <a:spcPts val="0"/>
              </a:spcBef>
              <a:spcAft>
                <a:spcPts val="0"/>
              </a:spcAft>
              <a:buNone/>
            </a:pPr>
            <a:endParaRPr sz="1600" b="1" dirty="0"/>
          </a:p>
          <a:p>
            <a:pPr marL="0" lvl="0" indent="0" algn="l" rtl="0">
              <a:spcBef>
                <a:spcPts val="0"/>
              </a:spcBef>
              <a:spcAft>
                <a:spcPts val="0"/>
              </a:spcAft>
              <a:buNone/>
            </a:pPr>
            <a:endParaRPr b="1" dirty="0"/>
          </a:p>
          <a:p>
            <a:pPr marL="0" lvl="0" indent="0" algn="l" rtl="0">
              <a:spcBef>
                <a:spcPts val="0"/>
              </a:spcBef>
              <a:spcAft>
                <a:spcPts val="0"/>
              </a:spcAft>
              <a:buNone/>
            </a:pPr>
            <a:r>
              <a:rPr lang="en" b="1" dirty="0"/>
              <a:t>Link: </a:t>
            </a:r>
            <a:r>
              <a:rPr lang="en-US" sz="1100" b="1" u="sng" dirty="0">
                <a:solidFill>
                  <a:schemeClr val="hlink"/>
                </a:solidFill>
                <a:hlinkClick r:id="rId3"/>
              </a:rPr>
              <a:t>https://www.stonybrook.edu/commcms/est/stemsmart/college/cstep/cstep</a:t>
            </a:r>
            <a:r>
              <a:rPr lang="en" sz="1100" b="1" dirty="0"/>
              <a:t> </a:t>
            </a:r>
            <a:endParaRPr sz="11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5"/>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2300">
                <a:solidFill>
                  <a:srgbClr val="000000"/>
                </a:solidFill>
                <a:highlight>
                  <a:srgbClr val="FFFFFF"/>
                </a:highlight>
              </a:rPr>
              <a:t>Louis Stokes Alliance for Minority Participation </a:t>
            </a:r>
            <a:r>
              <a:rPr lang="en" sz="1000">
                <a:solidFill>
                  <a:srgbClr val="000000"/>
                </a:solidFill>
                <a:highlight>
                  <a:srgbClr val="FFFFFF"/>
                </a:highlight>
              </a:rPr>
              <a:t>(SUNY LSAMP)</a:t>
            </a:r>
            <a:endParaRPr sz="1000"/>
          </a:p>
        </p:txBody>
      </p:sp>
      <p:sp>
        <p:nvSpPr>
          <p:cNvPr id="157" name="Google Shape;157;p25"/>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fontScale="77500" lnSpcReduction="20000"/>
          </a:bodyPr>
          <a:lstStyle/>
          <a:p>
            <a:pPr marL="0" lvl="0" indent="0" algn="l" rtl="0">
              <a:spcBef>
                <a:spcPts val="0"/>
              </a:spcBef>
              <a:spcAft>
                <a:spcPts val="0"/>
              </a:spcAft>
              <a:buNone/>
            </a:pPr>
            <a:r>
              <a:rPr lang="en" sz="1600" b="1" dirty="0"/>
              <a:t>To meet the grand challenge of preparing underrepresented minority (UREP) students for successful transition into science, technology, engineering, math (STEM) majors by (1) providing comprehensive support services that stress academic and social integration in the first two years with an emphasis on necessary math skills for STEM majors; (2) providing activities at the two year colleges that prepare students for transfer to four year institutions and at the four year institutions for new transfer students; (3) using the results of the SUNY LSAMP FIT research grant to identify factors that lead to STEM success among underrepresented groups and (4) using the results of the current research grant to identify the best interventions to help UREP community college students successfully transfer to four year STEM programs.</a:t>
            </a:r>
            <a:endParaRPr sz="1600" b="1" dirty="0"/>
          </a:p>
          <a:p>
            <a:pPr marL="0" lvl="0" indent="0" algn="l" rtl="0">
              <a:spcBef>
                <a:spcPts val="0"/>
              </a:spcBef>
              <a:spcAft>
                <a:spcPts val="0"/>
              </a:spcAft>
              <a:buNone/>
            </a:pPr>
            <a:endParaRPr sz="1600" b="1" dirty="0"/>
          </a:p>
          <a:p>
            <a:pPr marL="0" lvl="0" indent="0" algn="l" rtl="0">
              <a:spcBef>
                <a:spcPts val="0"/>
              </a:spcBef>
              <a:spcAft>
                <a:spcPts val="0"/>
              </a:spcAft>
              <a:buNone/>
            </a:pPr>
            <a:endParaRPr b="1" dirty="0"/>
          </a:p>
          <a:p>
            <a:pPr marL="0" lvl="0" indent="0" algn="l" rtl="0">
              <a:spcBef>
                <a:spcPts val="0"/>
              </a:spcBef>
              <a:spcAft>
                <a:spcPts val="0"/>
              </a:spcAft>
              <a:buNone/>
            </a:pPr>
            <a:r>
              <a:rPr lang="en" b="1" dirty="0"/>
              <a:t>Link: </a:t>
            </a:r>
            <a:r>
              <a:rPr lang="en" b="1" u="sng" dirty="0">
                <a:solidFill>
                  <a:schemeClr val="hlink"/>
                </a:solidFill>
                <a:hlinkClick r:id="rId3"/>
              </a:rPr>
              <a:t>https://www.stonybrook.edu/sunylsamp/</a:t>
            </a:r>
            <a:r>
              <a:rPr lang="en" b="1" dirty="0"/>
              <a:t> </a:t>
            </a:r>
            <a:endParaRPr sz="11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26"/>
          <p:cNvSpPr txBox="1">
            <a:spLocks noGrp="1"/>
          </p:cNvSpPr>
          <p:nvPr>
            <p:ph type="title"/>
          </p:nvPr>
        </p:nvSpPr>
        <p:spPr>
          <a:xfrm>
            <a:off x="729450" y="1322450"/>
            <a:ext cx="7688400" cy="15186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Research Opportunities and Internships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7"/>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2300">
                <a:solidFill>
                  <a:srgbClr val="000000"/>
                </a:solidFill>
                <a:highlight>
                  <a:srgbClr val="FFFFFF"/>
                </a:highlight>
              </a:rPr>
              <a:t>Research Opportunities for Course Credit</a:t>
            </a:r>
            <a:endParaRPr sz="2300">
              <a:solidFill>
                <a:srgbClr val="000000"/>
              </a:solidFill>
              <a:highlight>
                <a:srgbClr val="FFFFFF"/>
              </a:highlight>
            </a:endParaRPr>
          </a:p>
          <a:p>
            <a:pPr marL="0" lvl="0" indent="0" algn="l" rtl="0">
              <a:spcBef>
                <a:spcPts val="0"/>
              </a:spcBef>
              <a:spcAft>
                <a:spcPts val="0"/>
              </a:spcAft>
              <a:buSzPts val="990"/>
              <a:buNone/>
            </a:pPr>
            <a:endParaRPr sz="2300">
              <a:solidFill>
                <a:srgbClr val="000000"/>
              </a:solidFill>
              <a:highlight>
                <a:srgbClr val="FFFFFF"/>
              </a:highlight>
            </a:endParaRPr>
          </a:p>
        </p:txBody>
      </p:sp>
      <p:sp>
        <p:nvSpPr>
          <p:cNvPr id="168" name="Google Shape;168;p27"/>
          <p:cNvSpPr txBox="1">
            <a:spLocks noGrp="1"/>
          </p:cNvSpPr>
          <p:nvPr>
            <p:ph type="body" idx="1"/>
          </p:nvPr>
        </p:nvSpPr>
        <p:spPr>
          <a:xfrm>
            <a:off x="729450" y="2078875"/>
            <a:ext cx="7688700" cy="2780700"/>
          </a:xfrm>
          <a:prstGeom prst="rect">
            <a:avLst/>
          </a:prstGeom>
        </p:spPr>
        <p:txBody>
          <a:bodyPr spcFirstLastPara="1" wrap="square" lIns="91425" tIns="91425" rIns="91425" bIns="91425" anchor="t" anchorCtr="0">
            <a:noAutofit/>
          </a:bodyPr>
          <a:lstStyle/>
          <a:p>
            <a:pPr marL="0" lvl="0" indent="0" algn="l" rtl="0">
              <a:lnSpc>
                <a:spcPct val="105000"/>
              </a:lnSpc>
              <a:spcBef>
                <a:spcPts val="0"/>
              </a:spcBef>
              <a:spcAft>
                <a:spcPts val="0"/>
              </a:spcAft>
              <a:buSzPts val="605"/>
              <a:buNone/>
            </a:pPr>
            <a:r>
              <a:rPr lang="en" sz="980" b="1" u="sng" dirty="0">
                <a:solidFill>
                  <a:schemeClr val="hlink"/>
                </a:solidFill>
                <a:hlinkClick r:id="rId3"/>
              </a:rPr>
              <a:t>Psychology Honors Program</a:t>
            </a:r>
            <a:endParaRPr sz="980" b="1" dirty="0"/>
          </a:p>
          <a:p>
            <a:pPr marL="457200" lvl="0" indent="-290830" algn="l" rtl="0">
              <a:lnSpc>
                <a:spcPct val="105000"/>
              </a:lnSpc>
              <a:spcBef>
                <a:spcPts val="0"/>
              </a:spcBef>
              <a:spcAft>
                <a:spcPts val="0"/>
              </a:spcAft>
              <a:buSzPts val="980"/>
              <a:buChar char="●"/>
            </a:pPr>
            <a:r>
              <a:rPr lang="en-US" sz="980" b="1" dirty="0"/>
              <a:t>*Students are encouraged to apply for acceptance to the honors program in April of their junior year for a 2-semester project.</a:t>
            </a:r>
          </a:p>
          <a:p>
            <a:pPr marL="0" lvl="0" indent="0" algn="l" rtl="0">
              <a:lnSpc>
                <a:spcPct val="105000"/>
              </a:lnSpc>
              <a:spcBef>
                <a:spcPts val="0"/>
              </a:spcBef>
              <a:spcAft>
                <a:spcPts val="0"/>
              </a:spcAft>
              <a:buSzPts val="605"/>
              <a:buNone/>
            </a:pPr>
            <a:endParaRPr lang="en-US" sz="980" b="1" dirty="0"/>
          </a:p>
          <a:p>
            <a:pPr marL="0" lvl="0" indent="0" algn="l" rtl="0">
              <a:lnSpc>
                <a:spcPct val="105000"/>
              </a:lnSpc>
              <a:spcBef>
                <a:spcPts val="0"/>
              </a:spcBef>
              <a:spcAft>
                <a:spcPts val="0"/>
              </a:spcAft>
              <a:buSzPts val="605"/>
              <a:buNone/>
            </a:pPr>
            <a:r>
              <a:rPr lang="en" sz="980" b="1" u="sng" dirty="0">
                <a:solidFill>
                  <a:schemeClr val="hlink"/>
                </a:solidFill>
                <a:hlinkClick r:id="rId4"/>
              </a:rPr>
              <a:t>Research Assistant in Psychology; PSY 273</a:t>
            </a:r>
            <a:endParaRPr sz="980" b="1" dirty="0"/>
          </a:p>
          <a:p>
            <a:pPr marL="457200" lvl="0" indent="-290830" algn="l" rtl="0">
              <a:lnSpc>
                <a:spcPct val="105000"/>
              </a:lnSpc>
              <a:spcBef>
                <a:spcPts val="0"/>
              </a:spcBef>
              <a:spcAft>
                <a:spcPts val="0"/>
              </a:spcAft>
              <a:buSzPts val="980"/>
              <a:buChar char="●"/>
            </a:pPr>
            <a:r>
              <a:rPr lang="en" sz="980" b="1" u="sng" dirty="0">
                <a:solidFill>
                  <a:schemeClr val="hlink"/>
                </a:solidFill>
                <a:hlinkClick r:id="rId5"/>
              </a:rPr>
              <a:t>PSY 273 Research Opportunities List</a:t>
            </a:r>
            <a:endParaRPr sz="980" b="1" dirty="0"/>
          </a:p>
          <a:p>
            <a:pPr lvl="0" indent="-290830">
              <a:lnSpc>
                <a:spcPct val="105000"/>
              </a:lnSpc>
              <a:buSzPts val="980"/>
            </a:pPr>
            <a:r>
              <a:rPr lang="en-US" sz="1000" dirty="0">
                <a:hlinkClick r:id="rId6"/>
              </a:rPr>
              <a:t>Students can apply ANY semester-the sooner the better!</a:t>
            </a:r>
            <a:endParaRPr lang="en-US" sz="1000" dirty="0"/>
          </a:p>
          <a:p>
            <a:pPr marL="166370" lvl="0" indent="0">
              <a:lnSpc>
                <a:spcPct val="105000"/>
              </a:lnSpc>
              <a:buSzPts val="980"/>
              <a:buNone/>
            </a:pPr>
            <a:endParaRPr sz="980" b="1" dirty="0"/>
          </a:p>
          <a:p>
            <a:pPr marL="0" lvl="0" indent="0" algn="l" rtl="0">
              <a:lnSpc>
                <a:spcPct val="105000"/>
              </a:lnSpc>
              <a:spcBef>
                <a:spcPts val="0"/>
              </a:spcBef>
              <a:spcAft>
                <a:spcPts val="0"/>
              </a:spcAft>
              <a:buSzPts val="605"/>
              <a:buNone/>
            </a:pPr>
            <a:r>
              <a:rPr lang="en" sz="980" b="1" u="sng" dirty="0">
                <a:solidFill>
                  <a:schemeClr val="hlink"/>
                </a:solidFill>
                <a:hlinkClick r:id="rId4"/>
              </a:rPr>
              <a:t>Readings in Psychology; PSY 447</a:t>
            </a:r>
            <a:endParaRPr sz="980" b="1" dirty="0"/>
          </a:p>
          <a:p>
            <a:pPr marL="457200" lvl="0" indent="-290830" algn="l" rtl="0">
              <a:lnSpc>
                <a:spcPct val="105000"/>
              </a:lnSpc>
              <a:spcBef>
                <a:spcPts val="0"/>
              </a:spcBef>
              <a:spcAft>
                <a:spcPts val="0"/>
              </a:spcAft>
              <a:buSzPts val="980"/>
              <a:buChar char="●"/>
            </a:pPr>
            <a:r>
              <a:rPr lang="en" sz="980" b="1" dirty="0"/>
              <a:t>You will need to speak to the faculty member with whom you are interested in doing readings.</a:t>
            </a:r>
            <a:endParaRPr sz="980" b="1" dirty="0"/>
          </a:p>
          <a:p>
            <a:pPr marL="0" lvl="0" indent="0" algn="l" rtl="0">
              <a:lnSpc>
                <a:spcPct val="105000"/>
              </a:lnSpc>
              <a:spcBef>
                <a:spcPts val="0"/>
              </a:spcBef>
              <a:spcAft>
                <a:spcPts val="0"/>
              </a:spcAft>
              <a:buSzPts val="605"/>
              <a:buNone/>
            </a:pPr>
            <a:endParaRPr sz="980" b="1" dirty="0"/>
          </a:p>
          <a:p>
            <a:pPr marL="0" lvl="0" indent="0" algn="l" rtl="0">
              <a:lnSpc>
                <a:spcPct val="105000"/>
              </a:lnSpc>
              <a:spcBef>
                <a:spcPts val="0"/>
              </a:spcBef>
              <a:spcAft>
                <a:spcPts val="0"/>
              </a:spcAft>
              <a:buSzPts val="605"/>
              <a:buNone/>
            </a:pPr>
            <a:r>
              <a:rPr lang="en" sz="980" b="1" u="sng" dirty="0">
                <a:solidFill>
                  <a:schemeClr val="hlink"/>
                </a:solidFill>
                <a:hlinkClick r:id="rId4"/>
              </a:rPr>
              <a:t>Independent Research in Psychology; PSY 487</a:t>
            </a:r>
            <a:endParaRPr sz="980" b="1" dirty="0"/>
          </a:p>
          <a:p>
            <a:pPr marL="457200" lvl="0" indent="-290830" algn="l" rtl="0">
              <a:lnSpc>
                <a:spcPct val="105000"/>
              </a:lnSpc>
              <a:spcBef>
                <a:spcPts val="0"/>
              </a:spcBef>
              <a:spcAft>
                <a:spcPts val="0"/>
              </a:spcAft>
              <a:buSzPts val="980"/>
              <a:buChar char="●"/>
            </a:pPr>
            <a:r>
              <a:rPr lang="en" sz="980" b="1" dirty="0"/>
              <a:t>Independent research requires that you be U3 or U4 status. Speak with the faculty member that you would like to work with as your sponsor.</a:t>
            </a:r>
            <a:endParaRPr sz="980" b="1" dirty="0"/>
          </a:p>
          <a:p>
            <a:pPr marL="0" lvl="0" indent="0" algn="l" rtl="0">
              <a:lnSpc>
                <a:spcPct val="105000"/>
              </a:lnSpc>
              <a:spcBef>
                <a:spcPts val="0"/>
              </a:spcBef>
              <a:spcAft>
                <a:spcPts val="0"/>
              </a:spcAft>
              <a:buSzPts val="605"/>
              <a:buNone/>
            </a:pPr>
            <a:endParaRPr sz="980" b="1" dirty="0"/>
          </a:p>
          <a:p>
            <a:pPr marL="0" lvl="0" indent="0" algn="l" rtl="0">
              <a:lnSpc>
                <a:spcPct val="105000"/>
              </a:lnSpc>
              <a:spcBef>
                <a:spcPts val="0"/>
              </a:spcBef>
              <a:spcAft>
                <a:spcPts val="0"/>
              </a:spcAft>
              <a:buSzPts val="605"/>
              <a:buNone/>
            </a:pPr>
            <a:r>
              <a:rPr lang="en" sz="980" b="1" u="sng" dirty="0">
                <a:solidFill>
                  <a:schemeClr val="hlink"/>
                </a:solidFill>
                <a:hlinkClick r:id="rId7"/>
              </a:rPr>
              <a:t>Steps necessary to enroll in the above courses</a:t>
            </a:r>
            <a:endParaRPr sz="980" b="1" dirty="0"/>
          </a:p>
          <a:p>
            <a:pPr marL="0" lvl="0" indent="0" algn="l" rtl="0">
              <a:lnSpc>
                <a:spcPct val="105000"/>
              </a:lnSpc>
              <a:spcBef>
                <a:spcPts val="0"/>
              </a:spcBef>
              <a:spcAft>
                <a:spcPts val="0"/>
              </a:spcAft>
              <a:buSzPts val="605"/>
              <a:buNone/>
            </a:pPr>
            <a:endParaRPr sz="980" b="1" dirty="0"/>
          </a:p>
          <a:p>
            <a:pPr marL="0" lvl="0" indent="0" algn="l" rtl="0">
              <a:lnSpc>
                <a:spcPct val="105000"/>
              </a:lnSpc>
              <a:spcBef>
                <a:spcPts val="0"/>
              </a:spcBef>
              <a:spcAft>
                <a:spcPts val="0"/>
              </a:spcAft>
              <a:buSzPts val="605"/>
              <a:buNone/>
            </a:pPr>
            <a:r>
              <a:rPr lang="en" sz="980" b="1" dirty="0"/>
              <a:t>**Note: You can always email a faculty member and ask to volunteer in their lab! See an example email </a:t>
            </a:r>
            <a:r>
              <a:rPr lang="en" sz="980" b="1" u="sng" dirty="0">
                <a:solidFill>
                  <a:schemeClr val="hlink"/>
                </a:solidFill>
                <a:hlinkClick r:id="rId8"/>
              </a:rPr>
              <a:t>HERE</a:t>
            </a:r>
            <a:r>
              <a:rPr lang="en" sz="980" b="1" dirty="0"/>
              <a:t>.</a:t>
            </a:r>
            <a:endParaRPr sz="98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28"/>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2300">
                <a:solidFill>
                  <a:srgbClr val="000000"/>
                </a:solidFill>
                <a:highlight>
                  <a:srgbClr val="FFFFFF"/>
                </a:highlight>
              </a:rPr>
              <a:t>Paid Research Opportunities</a:t>
            </a:r>
            <a:endParaRPr sz="2300">
              <a:solidFill>
                <a:srgbClr val="000000"/>
              </a:solidFill>
              <a:highlight>
                <a:srgbClr val="FFFFFF"/>
              </a:highlight>
            </a:endParaRPr>
          </a:p>
          <a:p>
            <a:pPr marL="0" lvl="0" indent="0" algn="l" rtl="0">
              <a:spcBef>
                <a:spcPts val="0"/>
              </a:spcBef>
              <a:spcAft>
                <a:spcPts val="0"/>
              </a:spcAft>
              <a:buSzPts val="990"/>
              <a:buNone/>
            </a:pPr>
            <a:endParaRPr sz="2300">
              <a:solidFill>
                <a:srgbClr val="000000"/>
              </a:solidFill>
              <a:highlight>
                <a:srgbClr val="FFFFFF"/>
              </a:highlight>
            </a:endParaRPr>
          </a:p>
        </p:txBody>
      </p:sp>
      <p:sp>
        <p:nvSpPr>
          <p:cNvPr id="174" name="Google Shape;174;p28"/>
          <p:cNvSpPr txBox="1">
            <a:spLocks noGrp="1"/>
          </p:cNvSpPr>
          <p:nvPr>
            <p:ph type="body" idx="1"/>
          </p:nvPr>
        </p:nvSpPr>
        <p:spPr>
          <a:xfrm>
            <a:off x="729450" y="1853850"/>
            <a:ext cx="7688700" cy="3005725"/>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400" u="sng" dirty="0">
                <a:solidFill>
                  <a:schemeClr val="bg2"/>
                </a:solidFill>
                <a:highlight>
                  <a:srgbClr val="FFFFFF"/>
                </a:highlight>
              </a:rPr>
              <a:t>Undergraduate Research Assistant Work Study</a:t>
            </a:r>
          </a:p>
          <a:p>
            <a:pPr marL="285750" indent="-285750"/>
            <a:r>
              <a:rPr lang="en" sz="1400" dirty="0">
                <a:solidFill>
                  <a:schemeClr val="bg2"/>
                </a:solidFill>
                <a:highlight>
                  <a:srgbClr val="FFFFFF"/>
                </a:highlight>
              </a:rPr>
              <a:t>Undergraduate RAs can apply to potentially receive work study compensation by </a:t>
            </a:r>
            <a:r>
              <a:rPr lang="en" sz="1400" dirty="0">
                <a:solidFill>
                  <a:schemeClr val="bg2"/>
                </a:solidFill>
                <a:highlight>
                  <a:srgbClr val="FFFFFF"/>
                </a:highlight>
                <a:hlinkClick r:id="rId3"/>
              </a:rPr>
              <a:t>filling out the FAFSA </a:t>
            </a:r>
            <a:r>
              <a:rPr lang="en" sz="1400" dirty="0">
                <a:solidFill>
                  <a:schemeClr val="bg2"/>
                </a:solidFill>
                <a:highlight>
                  <a:srgbClr val="FFFFFF"/>
                </a:highlight>
              </a:rPr>
              <a:t>each year by February and </a:t>
            </a:r>
            <a:r>
              <a:rPr lang="en-US" sz="1400" dirty="0">
                <a:solidFill>
                  <a:schemeClr val="bg2"/>
                </a:solidFill>
                <a:highlight>
                  <a:srgbClr val="FFFFFF"/>
                </a:highlight>
              </a:rPr>
              <a:t>indicating on it that they would like to be considered for Federal Work Study funds.</a:t>
            </a:r>
          </a:p>
          <a:p>
            <a:pPr marL="285750" indent="-285750"/>
            <a:r>
              <a:rPr lang="en-US" sz="1400" dirty="0">
                <a:solidFill>
                  <a:schemeClr val="bg2"/>
                </a:solidFill>
                <a:highlight>
                  <a:srgbClr val="FFFFFF"/>
                </a:highlight>
              </a:rPr>
              <a:t>*Note: International students are not eligible for Federal Work Study funds and work study funds cannot be received when students are getting course credit for their research involvement (e.g., PSY 273)*</a:t>
            </a:r>
            <a:endParaRPr lang="en" sz="1400" dirty="0">
              <a:solidFill>
                <a:srgbClr val="1155CC"/>
              </a:solidFill>
              <a:highlight>
                <a:srgbClr val="FFFFFF"/>
              </a:highlight>
            </a:endParaRPr>
          </a:p>
          <a:p>
            <a:pPr marL="0" lvl="0" indent="0" algn="l" rtl="0">
              <a:lnSpc>
                <a:spcPct val="115000"/>
              </a:lnSpc>
              <a:spcBef>
                <a:spcPts val="0"/>
              </a:spcBef>
              <a:spcAft>
                <a:spcPts val="0"/>
              </a:spcAft>
              <a:buNone/>
            </a:pPr>
            <a:r>
              <a:rPr lang="en" sz="1400" u="sng" dirty="0">
                <a:solidFill>
                  <a:srgbClr val="1155CC"/>
                </a:solidFill>
                <a:highlight>
                  <a:srgbClr val="FFFFFF"/>
                </a:highlight>
              </a:rPr>
              <a:t>REU Site: Nanotechnology for Health, Energy and the Environment</a:t>
            </a:r>
            <a:r>
              <a:rPr lang="en" sz="1400" dirty="0">
                <a:solidFill>
                  <a:srgbClr val="000000"/>
                </a:solidFill>
                <a:highlight>
                  <a:srgbClr val="FFFFFF"/>
                </a:highlight>
              </a:rPr>
              <a:t> </a:t>
            </a:r>
            <a:endParaRPr sz="1400" dirty="0">
              <a:solidFill>
                <a:srgbClr val="000000"/>
              </a:solidFill>
              <a:highlight>
                <a:srgbClr val="FFFFFF"/>
              </a:highlight>
            </a:endParaRPr>
          </a:p>
          <a:p>
            <a:pPr marL="457200" lvl="0" indent="-330200" algn="l" rtl="0">
              <a:lnSpc>
                <a:spcPct val="115000"/>
              </a:lnSpc>
              <a:spcBef>
                <a:spcPts val="0"/>
              </a:spcBef>
              <a:spcAft>
                <a:spcPts val="0"/>
              </a:spcAft>
              <a:buClr>
                <a:srgbClr val="000000"/>
              </a:buClr>
              <a:buSzPts val="1600"/>
              <a:buChar char="●"/>
            </a:pPr>
            <a:r>
              <a:rPr lang="en" sz="1400" dirty="0">
                <a:solidFill>
                  <a:srgbClr val="000000"/>
                </a:solidFill>
                <a:highlight>
                  <a:srgbClr val="FFFFFF"/>
                </a:highlight>
              </a:rPr>
              <a:t>Paid research opportunity ~$6,000 with faculty</a:t>
            </a:r>
            <a:endParaRPr sz="1400" dirty="0">
              <a:solidFill>
                <a:srgbClr val="000000"/>
              </a:solidFill>
              <a:highlight>
                <a:srgbClr val="FFFFFF"/>
              </a:highlight>
            </a:endParaRPr>
          </a:p>
          <a:p>
            <a:pPr marL="0" lvl="0" indent="0" algn="l" rtl="0">
              <a:lnSpc>
                <a:spcPct val="115000"/>
              </a:lnSpc>
              <a:spcBef>
                <a:spcPts val="0"/>
              </a:spcBef>
              <a:spcAft>
                <a:spcPts val="0"/>
              </a:spcAft>
              <a:buNone/>
            </a:pPr>
            <a:r>
              <a:rPr lang="en" sz="1400" u="sng" dirty="0">
                <a:solidFill>
                  <a:srgbClr val="1255CD"/>
                </a:solidFill>
                <a:highlight>
                  <a:srgbClr val="FFFFFF"/>
                </a:highlight>
                <a:hlinkClick r:id="rId4">
                  <a:extLst>
                    <a:ext uri="{A12FA001-AC4F-418D-AE19-62706E023703}">
                      <ahyp:hlinkClr xmlns:ahyp="http://schemas.microsoft.com/office/drawing/2018/hyperlinkcolor" val="tx"/>
                    </a:ext>
                  </a:extLst>
                </a:hlinkClick>
              </a:rPr>
              <a:t>The Summer Research Opportunities Program (SROP)</a:t>
            </a:r>
            <a:endParaRPr sz="1400" dirty="0">
              <a:solidFill>
                <a:srgbClr val="1255CD"/>
              </a:solidFill>
              <a:highlight>
                <a:srgbClr val="FFFFFF"/>
              </a:highlight>
            </a:endParaRPr>
          </a:p>
          <a:p>
            <a:pPr marL="457200" lvl="0" indent="-330200" algn="l" rtl="0">
              <a:lnSpc>
                <a:spcPct val="115000"/>
              </a:lnSpc>
              <a:spcBef>
                <a:spcPts val="0"/>
              </a:spcBef>
              <a:spcAft>
                <a:spcPts val="0"/>
              </a:spcAft>
              <a:buClr>
                <a:srgbClr val="000000"/>
              </a:buClr>
              <a:buSzPts val="1600"/>
              <a:buChar char="●"/>
            </a:pPr>
            <a:r>
              <a:rPr lang="en" sz="1400" dirty="0">
                <a:solidFill>
                  <a:srgbClr val="000000"/>
                </a:solidFill>
                <a:highlight>
                  <a:srgbClr val="FFFFFF"/>
                </a:highlight>
              </a:rPr>
              <a:t>The Summer Research Opportunities Program (SROP) is meant to serve as a gateway to academia for students who are Black, Indigenous, and People of </a:t>
            </a:r>
            <a:r>
              <a:rPr lang="en" sz="1400" dirty="0" err="1">
                <a:solidFill>
                  <a:srgbClr val="000000"/>
                </a:solidFill>
                <a:highlight>
                  <a:srgbClr val="FFFFFF"/>
                </a:highlight>
              </a:rPr>
              <a:t>Colour</a:t>
            </a:r>
            <a:r>
              <a:rPr lang="en" sz="1400" dirty="0">
                <a:solidFill>
                  <a:srgbClr val="000000"/>
                </a:solidFill>
                <a:highlight>
                  <a:srgbClr val="FFFFFF"/>
                </a:highlight>
              </a:rPr>
              <a:t>.</a:t>
            </a:r>
            <a:endParaRPr sz="1400" dirty="0">
              <a:solidFill>
                <a:srgbClr val="000000"/>
              </a:solidFill>
              <a:highlight>
                <a:srgbClr val="FFFFFF"/>
              </a:highligh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29"/>
          <p:cNvSpPr txBox="1">
            <a:spLocks noGrp="1"/>
          </p:cNvSpPr>
          <p:nvPr>
            <p:ph type="title"/>
          </p:nvPr>
        </p:nvSpPr>
        <p:spPr>
          <a:xfrm>
            <a:off x="729450" y="1322450"/>
            <a:ext cx="7688400" cy="1518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4540"/>
              <a:t>Scholarships and Fellowships</a:t>
            </a:r>
            <a:endParaRPr sz="454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30"/>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2300">
                <a:solidFill>
                  <a:srgbClr val="000000"/>
                </a:solidFill>
                <a:highlight>
                  <a:srgbClr val="FFFFFF"/>
                </a:highlight>
              </a:rPr>
              <a:t>Scholarships and Fellowships</a:t>
            </a:r>
            <a:endParaRPr sz="2300">
              <a:solidFill>
                <a:srgbClr val="000000"/>
              </a:solidFill>
              <a:highlight>
                <a:srgbClr val="FFFFFF"/>
              </a:highlight>
            </a:endParaRPr>
          </a:p>
          <a:p>
            <a:pPr marL="0" lvl="0" indent="0" algn="l" rtl="0">
              <a:spcBef>
                <a:spcPts val="0"/>
              </a:spcBef>
              <a:spcAft>
                <a:spcPts val="0"/>
              </a:spcAft>
              <a:buSzPts val="990"/>
              <a:buNone/>
            </a:pPr>
            <a:endParaRPr sz="2300">
              <a:solidFill>
                <a:srgbClr val="000000"/>
              </a:solidFill>
              <a:highlight>
                <a:srgbClr val="FFFFFF"/>
              </a:highlight>
            </a:endParaRPr>
          </a:p>
        </p:txBody>
      </p:sp>
      <p:sp>
        <p:nvSpPr>
          <p:cNvPr id="185" name="Google Shape;185;p30"/>
          <p:cNvSpPr txBox="1">
            <a:spLocks noGrp="1"/>
          </p:cNvSpPr>
          <p:nvPr>
            <p:ph type="body" idx="1"/>
          </p:nvPr>
        </p:nvSpPr>
        <p:spPr>
          <a:xfrm>
            <a:off x="729350" y="2078875"/>
            <a:ext cx="7688700" cy="2780700"/>
          </a:xfrm>
          <a:prstGeom prst="rect">
            <a:avLst/>
          </a:prstGeom>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500" u="sng" dirty="0">
                <a:solidFill>
                  <a:srgbClr val="1155CC"/>
                </a:solidFill>
                <a:hlinkClick r:id="rId3">
                  <a:extLst>
                    <a:ext uri="{A12FA001-AC4F-418D-AE19-62706E023703}">
                      <ahyp:hlinkClr xmlns:ahyp="http://schemas.microsoft.com/office/drawing/2018/hyperlinkcolor" val="tx"/>
                    </a:ext>
                  </a:extLst>
                </a:hlinkClick>
              </a:rPr>
              <a:t>SBU URECA Grants and Fellowships</a:t>
            </a:r>
            <a:endParaRPr sz="1500" dirty="0">
              <a:solidFill>
                <a:srgbClr val="000000"/>
              </a:solidFill>
            </a:endParaRPr>
          </a:p>
          <a:p>
            <a:pPr marL="457200" lvl="0" indent="-323850" algn="l" rtl="0">
              <a:lnSpc>
                <a:spcPct val="115000"/>
              </a:lnSpc>
              <a:spcBef>
                <a:spcPts val="0"/>
              </a:spcBef>
              <a:spcAft>
                <a:spcPts val="0"/>
              </a:spcAft>
              <a:buClr>
                <a:srgbClr val="000000"/>
              </a:buClr>
              <a:buSzPts val="1500"/>
              <a:buChar char="-"/>
            </a:pPr>
            <a:r>
              <a:rPr lang="en" sz="1500" dirty="0">
                <a:solidFill>
                  <a:srgbClr val="000000"/>
                </a:solidFill>
                <a:highlight>
                  <a:srgbClr val="FFFFFF"/>
                </a:highlight>
              </a:rPr>
              <a:t>URECA provides support to SB students engaged in faculty-mentored research and/or creative activities in all disciplines.</a:t>
            </a:r>
            <a:endParaRPr sz="1500" dirty="0">
              <a:solidFill>
                <a:srgbClr val="000000"/>
              </a:solidFill>
            </a:endParaRPr>
          </a:p>
          <a:p>
            <a:pPr marL="0" lvl="0" indent="0" algn="l" rtl="0">
              <a:lnSpc>
                <a:spcPct val="115000"/>
              </a:lnSpc>
              <a:spcBef>
                <a:spcPts val="0"/>
              </a:spcBef>
              <a:spcAft>
                <a:spcPts val="0"/>
              </a:spcAft>
              <a:buNone/>
            </a:pPr>
            <a:r>
              <a:rPr lang="en" sz="1500" u="sng" dirty="0">
                <a:solidFill>
                  <a:srgbClr val="1155CC"/>
                </a:solidFill>
                <a:hlinkClick r:id="rId4">
                  <a:extLst>
                    <a:ext uri="{A12FA001-AC4F-418D-AE19-62706E023703}">
                      <ahyp:hlinkClr xmlns:ahyp="http://schemas.microsoft.com/office/drawing/2018/hyperlinkcolor" val="tx"/>
                    </a:ext>
                  </a:extLst>
                </a:hlinkClick>
              </a:rPr>
              <a:t>SBU Webpage for External Grants and Fellowships Advising</a:t>
            </a:r>
            <a:endParaRPr sz="1500" dirty="0">
              <a:solidFill>
                <a:srgbClr val="000000"/>
              </a:solidFill>
            </a:endParaRPr>
          </a:p>
          <a:p>
            <a:pPr marL="0" lvl="0" indent="0" algn="l" rtl="0">
              <a:lnSpc>
                <a:spcPct val="115000"/>
              </a:lnSpc>
              <a:spcBef>
                <a:spcPts val="0"/>
              </a:spcBef>
              <a:spcAft>
                <a:spcPts val="0"/>
              </a:spcAft>
              <a:buNone/>
            </a:pPr>
            <a:r>
              <a:rPr lang="en" sz="1500" u="sng" dirty="0">
                <a:solidFill>
                  <a:srgbClr val="1155CC"/>
                </a:solidFill>
                <a:hlinkClick r:id="rId5">
                  <a:extLst>
                    <a:ext uri="{A12FA001-AC4F-418D-AE19-62706E023703}">
                      <ahyp:hlinkClr xmlns:ahyp="http://schemas.microsoft.com/office/drawing/2018/hyperlinkcolor" val="tx"/>
                    </a:ext>
                  </a:extLst>
                </a:hlinkClick>
              </a:rPr>
              <a:t>Psi Chi Undergraduate Research Grants</a:t>
            </a:r>
            <a:endParaRPr sz="1500" dirty="0">
              <a:solidFill>
                <a:srgbClr val="000000"/>
              </a:solidFill>
            </a:endParaRPr>
          </a:p>
          <a:p>
            <a:pPr marL="457200" lvl="0" indent="-323850" algn="l" rtl="0">
              <a:lnSpc>
                <a:spcPct val="115000"/>
              </a:lnSpc>
              <a:spcBef>
                <a:spcPts val="0"/>
              </a:spcBef>
              <a:spcAft>
                <a:spcPts val="0"/>
              </a:spcAft>
              <a:buClr>
                <a:srgbClr val="000000"/>
              </a:buClr>
              <a:buSzPts val="1500"/>
              <a:buChar char="●"/>
            </a:pPr>
            <a:r>
              <a:rPr lang="en" sz="1500" dirty="0">
                <a:solidFill>
                  <a:srgbClr val="333333"/>
                </a:solidFill>
                <a:highlight>
                  <a:srgbClr val="FFFFFF"/>
                </a:highlight>
              </a:rPr>
              <a:t>By providing funds for undergraduate Psi Chi student members who will serve as first author and project director, the Undergraduate Research Grants help to defray direct costs (barring stipends, salary, tuition, research assistants, etc.) of the student's original, empirical, research project as well as introduce students to the process of applying and managing research grants. </a:t>
            </a:r>
            <a:endParaRPr sz="1500" dirty="0">
              <a:solidFill>
                <a:srgbClr val="00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31"/>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2300">
                <a:solidFill>
                  <a:srgbClr val="000000"/>
                </a:solidFill>
                <a:highlight>
                  <a:srgbClr val="FFFFFF"/>
                </a:highlight>
              </a:rPr>
              <a:t>Scholarships and Fellowships</a:t>
            </a:r>
            <a:endParaRPr sz="2300">
              <a:solidFill>
                <a:srgbClr val="000000"/>
              </a:solidFill>
              <a:highlight>
                <a:srgbClr val="FFFFFF"/>
              </a:highlight>
            </a:endParaRPr>
          </a:p>
          <a:p>
            <a:pPr marL="0" lvl="0" indent="0" algn="l" rtl="0">
              <a:spcBef>
                <a:spcPts val="0"/>
              </a:spcBef>
              <a:spcAft>
                <a:spcPts val="0"/>
              </a:spcAft>
              <a:buSzPts val="990"/>
              <a:buNone/>
            </a:pPr>
            <a:endParaRPr sz="2300">
              <a:solidFill>
                <a:srgbClr val="000000"/>
              </a:solidFill>
              <a:highlight>
                <a:srgbClr val="FFFFFF"/>
              </a:highlight>
            </a:endParaRPr>
          </a:p>
        </p:txBody>
      </p:sp>
      <p:sp>
        <p:nvSpPr>
          <p:cNvPr id="191" name="Google Shape;191;p31"/>
          <p:cNvSpPr txBox="1">
            <a:spLocks noGrp="1"/>
          </p:cNvSpPr>
          <p:nvPr>
            <p:ph type="body" idx="1"/>
          </p:nvPr>
        </p:nvSpPr>
        <p:spPr>
          <a:xfrm>
            <a:off x="603850" y="2078875"/>
            <a:ext cx="7814100" cy="2780700"/>
          </a:xfrm>
          <a:prstGeom prst="rect">
            <a:avLst/>
          </a:prstGeom>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200" b="1" dirty="0">
                <a:solidFill>
                  <a:srgbClr val="262626"/>
                </a:solidFill>
              </a:rPr>
              <a:t>For BIPOC Students:</a:t>
            </a:r>
            <a:endParaRPr sz="1200" b="1" dirty="0">
              <a:solidFill>
                <a:srgbClr val="262626"/>
              </a:solidFill>
            </a:endParaRPr>
          </a:p>
          <a:p>
            <a:pPr marL="457200" lvl="0" indent="-304800" algn="l" rtl="0">
              <a:lnSpc>
                <a:spcPct val="115000"/>
              </a:lnSpc>
              <a:spcBef>
                <a:spcPts val="0"/>
              </a:spcBef>
              <a:spcAft>
                <a:spcPts val="0"/>
              </a:spcAft>
              <a:buClr>
                <a:srgbClr val="000000"/>
              </a:buClr>
              <a:buSzPts val="1200"/>
              <a:buChar char="-"/>
            </a:pPr>
            <a:r>
              <a:rPr lang="en" sz="1200" u="sng" dirty="0">
                <a:solidFill>
                  <a:srgbClr val="1155CC"/>
                </a:solidFill>
                <a:hlinkClick r:id="rId3">
                  <a:extLst>
                    <a:ext uri="{A12FA001-AC4F-418D-AE19-62706E023703}">
                      <ahyp:hlinkClr xmlns:ahyp="http://schemas.microsoft.com/office/drawing/2018/hyperlinkcolor" val="tx"/>
                    </a:ext>
                  </a:extLst>
                </a:hlinkClick>
              </a:rPr>
              <a:t>Dr. </a:t>
            </a:r>
            <a:r>
              <a:rPr lang="en" sz="1200" u="sng" dirty="0">
                <a:solidFill>
                  <a:srgbClr val="1155CC"/>
                </a:solidFill>
                <a:hlinkClick r:id="rId4">
                  <a:extLst>
                    <a:ext uri="{A12FA001-AC4F-418D-AE19-62706E023703}">
                      <ahyp:hlinkClr xmlns:ahyp="http://schemas.microsoft.com/office/drawing/2018/hyperlinkcolor" val="tx"/>
                    </a:ext>
                  </a:extLst>
                </a:hlinkClick>
              </a:rPr>
              <a:t>William McAdoo Memorial Scholarship</a:t>
            </a:r>
            <a:endParaRPr sz="1200" dirty="0">
              <a:solidFill>
                <a:srgbClr val="000000"/>
              </a:solidFill>
            </a:endParaRPr>
          </a:p>
          <a:p>
            <a:pPr marL="457200" lvl="0" indent="-304800" algn="l" rtl="0">
              <a:lnSpc>
                <a:spcPct val="115000"/>
              </a:lnSpc>
              <a:spcBef>
                <a:spcPts val="0"/>
              </a:spcBef>
              <a:spcAft>
                <a:spcPts val="0"/>
              </a:spcAft>
              <a:buClr>
                <a:srgbClr val="000000"/>
              </a:buClr>
              <a:buSzPts val="1200"/>
              <a:buChar char="-"/>
            </a:pPr>
            <a:r>
              <a:rPr lang="en" sz="1200" u="sng" dirty="0">
                <a:solidFill>
                  <a:srgbClr val="1155CC"/>
                </a:solidFill>
                <a:hlinkClick r:id="rId5">
                  <a:extLst>
                    <a:ext uri="{A12FA001-AC4F-418D-AE19-62706E023703}">
                      <ahyp:hlinkClr xmlns:ahyp="http://schemas.microsoft.com/office/drawing/2018/hyperlinkcolor" val="tx"/>
                    </a:ext>
                  </a:extLst>
                </a:hlinkClick>
              </a:rPr>
              <a:t>Ralph Watkins Memorial Scholarship</a:t>
            </a:r>
            <a:endParaRPr sz="1200" dirty="0">
              <a:solidFill>
                <a:srgbClr val="000000"/>
              </a:solidFill>
            </a:endParaRPr>
          </a:p>
          <a:p>
            <a:pPr marL="457200" lvl="0" indent="-304800" algn="l" rtl="0">
              <a:lnSpc>
                <a:spcPct val="115000"/>
              </a:lnSpc>
              <a:spcBef>
                <a:spcPts val="0"/>
              </a:spcBef>
              <a:spcAft>
                <a:spcPts val="0"/>
              </a:spcAft>
              <a:buClr>
                <a:srgbClr val="000000"/>
              </a:buClr>
              <a:buSzPts val="1200"/>
              <a:buChar char="-"/>
            </a:pPr>
            <a:r>
              <a:rPr lang="en" sz="1200" u="sng" dirty="0">
                <a:solidFill>
                  <a:srgbClr val="1155CC"/>
                </a:solidFill>
                <a:hlinkClick r:id="rId6">
                  <a:extLst>
                    <a:ext uri="{A12FA001-AC4F-418D-AE19-62706E023703}">
                      <ahyp:hlinkClr xmlns:ahyp="http://schemas.microsoft.com/office/drawing/2018/hyperlinkcolor" val="tx"/>
                    </a:ext>
                  </a:extLst>
                </a:hlinkClick>
              </a:rPr>
              <a:t>Turner Fellowship</a:t>
            </a:r>
            <a:r>
              <a:rPr lang="en" sz="1200" dirty="0">
                <a:solidFill>
                  <a:srgbClr val="000000"/>
                </a:solidFill>
              </a:rPr>
              <a:t> (incoming MA or PhD students)</a:t>
            </a:r>
            <a:endParaRPr sz="1200" dirty="0">
              <a:solidFill>
                <a:srgbClr val="000000"/>
              </a:solidFill>
            </a:endParaRPr>
          </a:p>
          <a:p>
            <a:pPr marL="0" lvl="0" indent="0" algn="l" rtl="0">
              <a:lnSpc>
                <a:spcPct val="115000"/>
              </a:lnSpc>
              <a:spcBef>
                <a:spcPts val="0"/>
              </a:spcBef>
              <a:spcAft>
                <a:spcPts val="0"/>
              </a:spcAft>
              <a:buNone/>
            </a:pPr>
            <a:endParaRPr sz="1200" dirty="0">
              <a:solidFill>
                <a:srgbClr val="000000"/>
              </a:solidFill>
            </a:endParaRPr>
          </a:p>
          <a:p>
            <a:pPr marL="0" lvl="0" indent="0" algn="l" rtl="0">
              <a:lnSpc>
                <a:spcPct val="115000"/>
              </a:lnSpc>
              <a:spcBef>
                <a:spcPts val="0"/>
              </a:spcBef>
              <a:spcAft>
                <a:spcPts val="0"/>
              </a:spcAft>
              <a:buNone/>
            </a:pPr>
            <a:r>
              <a:rPr lang="en" sz="1200" b="1" dirty="0">
                <a:solidFill>
                  <a:srgbClr val="000000"/>
                </a:solidFill>
              </a:rPr>
              <a:t>For economically disadvantaged students:</a:t>
            </a:r>
            <a:endParaRPr sz="1200" b="1" dirty="0">
              <a:solidFill>
                <a:srgbClr val="000000"/>
              </a:solidFill>
            </a:endParaRPr>
          </a:p>
          <a:p>
            <a:pPr marL="457200" lvl="0" indent="-304800" algn="l" rtl="0">
              <a:lnSpc>
                <a:spcPct val="115000"/>
              </a:lnSpc>
              <a:spcBef>
                <a:spcPts val="0"/>
              </a:spcBef>
              <a:spcAft>
                <a:spcPts val="0"/>
              </a:spcAft>
              <a:buClr>
                <a:srgbClr val="000000"/>
              </a:buClr>
              <a:buSzPts val="1200"/>
              <a:buChar char="-"/>
            </a:pPr>
            <a:r>
              <a:rPr lang="en" sz="1200" u="sng" dirty="0">
                <a:solidFill>
                  <a:srgbClr val="1155CC"/>
                </a:solidFill>
                <a:hlinkClick r:id="rId4">
                  <a:extLst>
                    <a:ext uri="{A12FA001-AC4F-418D-AE19-62706E023703}">
                      <ahyp:hlinkClr xmlns:ahyp="http://schemas.microsoft.com/office/drawing/2018/hyperlinkcolor" val="tx"/>
                    </a:ext>
                  </a:extLst>
                </a:hlinkClick>
              </a:rPr>
              <a:t>Dr. William McAdoo Memorial Scholarship</a:t>
            </a:r>
            <a:endParaRPr sz="1200" dirty="0">
              <a:solidFill>
                <a:srgbClr val="000000"/>
              </a:solidFill>
            </a:endParaRPr>
          </a:p>
          <a:p>
            <a:pPr marL="457200" lvl="0" indent="-304800" algn="l" rtl="0">
              <a:lnSpc>
                <a:spcPct val="115000"/>
              </a:lnSpc>
              <a:spcBef>
                <a:spcPts val="0"/>
              </a:spcBef>
              <a:spcAft>
                <a:spcPts val="0"/>
              </a:spcAft>
              <a:buClr>
                <a:srgbClr val="000000"/>
              </a:buClr>
              <a:buSzPts val="1200"/>
              <a:buChar char="-"/>
            </a:pPr>
            <a:r>
              <a:rPr lang="en" sz="1200" u="sng" dirty="0">
                <a:solidFill>
                  <a:srgbClr val="1155CC"/>
                </a:solidFill>
                <a:hlinkClick r:id="rId5">
                  <a:extLst>
                    <a:ext uri="{A12FA001-AC4F-418D-AE19-62706E023703}">
                      <ahyp:hlinkClr xmlns:ahyp="http://schemas.microsoft.com/office/drawing/2018/hyperlinkcolor" val="tx"/>
                    </a:ext>
                  </a:extLst>
                </a:hlinkClick>
              </a:rPr>
              <a:t>Ralph Watkins Memorial Scholarship</a:t>
            </a:r>
            <a:endParaRPr sz="1200" dirty="0">
              <a:solidFill>
                <a:srgbClr val="000000"/>
              </a:solidFill>
            </a:endParaRPr>
          </a:p>
          <a:p>
            <a:pPr marL="457200" lvl="0" indent="-304800" algn="l" rtl="0">
              <a:lnSpc>
                <a:spcPct val="115000"/>
              </a:lnSpc>
              <a:spcBef>
                <a:spcPts val="0"/>
              </a:spcBef>
              <a:spcAft>
                <a:spcPts val="0"/>
              </a:spcAft>
              <a:buClr>
                <a:srgbClr val="000000"/>
              </a:buClr>
              <a:buSzPts val="1200"/>
              <a:buChar char="-"/>
            </a:pPr>
            <a:r>
              <a:rPr lang="en" sz="1200" u="sng" dirty="0">
                <a:solidFill>
                  <a:srgbClr val="1155CC"/>
                </a:solidFill>
                <a:hlinkClick r:id="rId6">
                  <a:extLst>
                    <a:ext uri="{A12FA001-AC4F-418D-AE19-62706E023703}">
                      <ahyp:hlinkClr xmlns:ahyp="http://schemas.microsoft.com/office/drawing/2018/hyperlinkcolor" val="tx"/>
                    </a:ext>
                  </a:extLst>
                </a:hlinkClick>
              </a:rPr>
              <a:t>Turner Fellowship</a:t>
            </a:r>
            <a:r>
              <a:rPr lang="en" sz="1200" dirty="0">
                <a:solidFill>
                  <a:srgbClr val="000000"/>
                </a:solidFill>
              </a:rPr>
              <a:t> (incoming MA or PhD students) </a:t>
            </a:r>
            <a:endParaRPr sz="1200" dirty="0">
              <a:solidFill>
                <a:srgbClr val="000000"/>
              </a:solidFill>
            </a:endParaRPr>
          </a:p>
          <a:p>
            <a:pPr marL="457200" lvl="0" indent="-304800" algn="l" rtl="0">
              <a:lnSpc>
                <a:spcPct val="115000"/>
              </a:lnSpc>
              <a:spcBef>
                <a:spcPts val="0"/>
              </a:spcBef>
              <a:spcAft>
                <a:spcPts val="0"/>
              </a:spcAft>
              <a:buClr>
                <a:srgbClr val="000000"/>
              </a:buClr>
              <a:buSzPts val="1200"/>
              <a:buChar char="-"/>
            </a:pPr>
            <a:r>
              <a:rPr lang="en" sz="1200" u="sng" dirty="0">
                <a:solidFill>
                  <a:srgbClr val="1155CC"/>
                </a:solidFill>
                <a:highlight>
                  <a:srgbClr val="FFFFFF"/>
                </a:highlight>
                <a:hlinkClick r:id="rId7">
                  <a:extLst>
                    <a:ext uri="{A12FA001-AC4F-418D-AE19-62706E023703}">
                      <ahyp:hlinkClr xmlns:ahyp="http://schemas.microsoft.com/office/drawing/2018/hyperlinkcolor" val="tx"/>
                    </a:ext>
                  </a:extLst>
                </a:hlinkClick>
              </a:rPr>
              <a:t>John W. Perry Endowed Scholarship in Psychology</a:t>
            </a:r>
            <a:endParaRPr sz="1200" dirty="0">
              <a:solidFill>
                <a:srgbClr val="000000"/>
              </a:solidFill>
            </a:endParaRPr>
          </a:p>
          <a:p>
            <a:pPr marL="457200" lvl="0" indent="-304800" algn="l" rtl="0">
              <a:lnSpc>
                <a:spcPct val="115000"/>
              </a:lnSpc>
              <a:spcBef>
                <a:spcPts val="0"/>
              </a:spcBef>
              <a:spcAft>
                <a:spcPts val="0"/>
              </a:spcAft>
              <a:buClr>
                <a:srgbClr val="000000"/>
              </a:buClr>
              <a:buSzPts val="1200"/>
              <a:buChar char="-"/>
            </a:pPr>
            <a:r>
              <a:rPr lang="en" sz="1200" u="sng" dirty="0">
                <a:solidFill>
                  <a:srgbClr val="1155CC"/>
                </a:solidFill>
                <a:highlight>
                  <a:srgbClr val="FFFFFF"/>
                </a:highlight>
                <a:hlinkClick r:id="rId7">
                  <a:extLst>
                    <a:ext uri="{A12FA001-AC4F-418D-AE19-62706E023703}">
                      <ahyp:hlinkClr xmlns:ahyp="http://schemas.microsoft.com/office/drawing/2018/hyperlinkcolor" val="tx"/>
                    </a:ext>
                  </a:extLst>
                </a:hlinkClick>
              </a:rPr>
              <a:t>Burt Stangarone Endowed Scholarship</a:t>
            </a:r>
            <a:endParaRPr sz="1200" dirty="0">
              <a:solidFill>
                <a:srgbClr val="000000"/>
              </a:solidFill>
              <a:highlight>
                <a:srgbClr val="FFFFFF"/>
              </a:highlight>
            </a:endParaRPr>
          </a:p>
          <a:p>
            <a:pPr marL="457200" lvl="0" indent="-304800" algn="l" rtl="0">
              <a:lnSpc>
                <a:spcPct val="115000"/>
              </a:lnSpc>
              <a:spcBef>
                <a:spcPts val="0"/>
              </a:spcBef>
              <a:spcAft>
                <a:spcPts val="0"/>
              </a:spcAft>
              <a:buClr>
                <a:srgbClr val="000000"/>
              </a:buClr>
              <a:buSzPts val="1200"/>
              <a:buChar char="-"/>
            </a:pPr>
            <a:r>
              <a:rPr lang="en" sz="1200" u="sng" dirty="0">
                <a:solidFill>
                  <a:srgbClr val="1155CC"/>
                </a:solidFill>
                <a:hlinkClick r:id="rId8">
                  <a:extLst>
                    <a:ext uri="{A12FA001-AC4F-418D-AE19-62706E023703}">
                      <ahyp:hlinkClr xmlns:ahyp="http://schemas.microsoft.com/office/drawing/2018/hyperlinkcolor" val="tx"/>
                    </a:ext>
                  </a:extLst>
                </a:hlinkClick>
              </a:rPr>
              <a:t>SBU Webpage for Overview of Center for Inclusive Education Programs</a:t>
            </a:r>
            <a:r>
              <a:rPr lang="en" sz="1200" dirty="0">
                <a:solidFill>
                  <a:srgbClr val="000000"/>
                </a:solidFill>
              </a:rPr>
              <a:t> (includes fellowships and mentorship programs)</a:t>
            </a:r>
            <a:endParaRPr sz="1200" dirty="0">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4"/>
          <p:cNvSpPr txBox="1">
            <a:spLocks noGrp="1"/>
          </p:cNvSpPr>
          <p:nvPr>
            <p:ph type="title"/>
          </p:nvPr>
        </p:nvSpPr>
        <p:spPr>
          <a:xfrm>
            <a:off x="729450" y="1322450"/>
            <a:ext cx="7688400" cy="1518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4500"/>
              <a:t>University and Departmental Services</a:t>
            </a:r>
            <a:endParaRPr sz="45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32"/>
          <p:cNvSpPr txBox="1">
            <a:spLocks noGrp="1"/>
          </p:cNvSpPr>
          <p:nvPr>
            <p:ph type="title"/>
          </p:nvPr>
        </p:nvSpPr>
        <p:spPr>
          <a:xfrm>
            <a:off x="729450" y="1322450"/>
            <a:ext cx="7688400" cy="1518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4540"/>
              <a:t>Free, Open-Access Materials for Getting Into Psychology Graduate School</a:t>
            </a:r>
            <a:endParaRPr sz="454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33"/>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2300">
                <a:solidFill>
                  <a:srgbClr val="000000"/>
                </a:solidFill>
                <a:highlight>
                  <a:srgbClr val="FFFFFF"/>
                </a:highlight>
              </a:rPr>
              <a:t>Online Materials to Help with Grad School Apps</a:t>
            </a:r>
            <a:endParaRPr sz="2300">
              <a:solidFill>
                <a:srgbClr val="000000"/>
              </a:solidFill>
              <a:highlight>
                <a:srgbClr val="FFFFFF"/>
              </a:highlight>
            </a:endParaRPr>
          </a:p>
          <a:p>
            <a:pPr marL="0" lvl="0" indent="0" algn="l" rtl="0">
              <a:spcBef>
                <a:spcPts val="0"/>
              </a:spcBef>
              <a:spcAft>
                <a:spcPts val="0"/>
              </a:spcAft>
              <a:buSzPts val="990"/>
              <a:buNone/>
            </a:pPr>
            <a:endParaRPr sz="2300">
              <a:solidFill>
                <a:srgbClr val="000000"/>
              </a:solidFill>
              <a:highlight>
                <a:srgbClr val="FFFFFF"/>
              </a:highlight>
            </a:endParaRPr>
          </a:p>
        </p:txBody>
      </p:sp>
      <p:sp>
        <p:nvSpPr>
          <p:cNvPr id="202" name="Google Shape;202;p33"/>
          <p:cNvSpPr txBox="1">
            <a:spLocks noGrp="1"/>
          </p:cNvSpPr>
          <p:nvPr>
            <p:ph type="body" idx="1"/>
          </p:nvPr>
        </p:nvSpPr>
        <p:spPr>
          <a:xfrm>
            <a:off x="345050" y="2078874"/>
            <a:ext cx="8073000" cy="3064625"/>
          </a:xfrm>
          <a:prstGeom prst="rect">
            <a:avLst/>
          </a:prstGeom>
        </p:spPr>
        <p:txBody>
          <a:bodyPr spcFirstLastPara="1" wrap="square" lIns="91425" tIns="91425" rIns="91425" bIns="91425" anchor="t" anchorCtr="0">
            <a:noAutofit/>
          </a:bodyPr>
          <a:lstStyle/>
          <a:p>
            <a:pPr marL="457200" lvl="0" indent="-298450" algn="l" rtl="0">
              <a:lnSpc>
                <a:spcPct val="115000"/>
              </a:lnSpc>
              <a:spcBef>
                <a:spcPts val="0"/>
              </a:spcBef>
              <a:spcAft>
                <a:spcPts val="0"/>
              </a:spcAft>
              <a:buClr>
                <a:srgbClr val="000000"/>
              </a:buClr>
              <a:buSzPts val="1100"/>
              <a:buChar char="-"/>
            </a:pPr>
            <a:r>
              <a:rPr lang="en" sz="1100" u="sng" dirty="0">
                <a:solidFill>
                  <a:srgbClr val="1155CC"/>
                </a:solidFill>
                <a:hlinkClick r:id="rId3">
                  <a:extLst>
                    <a:ext uri="{A12FA001-AC4F-418D-AE19-62706E023703}">
                      <ahyp:hlinkClr xmlns:ahyp="http://schemas.microsoft.com/office/drawing/2018/hyperlinkcolor" val="tx"/>
                    </a:ext>
                  </a:extLst>
                </a:hlinkClick>
              </a:rPr>
              <a:t>Department list of resources on preparing for/applying to psychology graduate programs</a:t>
            </a:r>
            <a:r>
              <a:rPr lang="en" sz="1100" dirty="0">
                <a:solidFill>
                  <a:srgbClr val="000000"/>
                </a:solidFill>
              </a:rPr>
              <a:t>, including timeline for applications, summary of application process, information about different advanced degrees in psychology</a:t>
            </a:r>
            <a:endParaRPr sz="1100" dirty="0">
              <a:solidFill>
                <a:srgbClr val="000000"/>
              </a:solidFill>
            </a:endParaRPr>
          </a:p>
          <a:p>
            <a:pPr marL="457200" lvl="0" indent="-298450" algn="l" rtl="0">
              <a:lnSpc>
                <a:spcPct val="115000"/>
              </a:lnSpc>
              <a:spcBef>
                <a:spcPts val="0"/>
              </a:spcBef>
              <a:spcAft>
                <a:spcPts val="0"/>
              </a:spcAft>
              <a:buClr>
                <a:srgbClr val="000000"/>
              </a:buClr>
              <a:buSzPts val="1100"/>
              <a:buChar char="-"/>
            </a:pPr>
            <a:r>
              <a:rPr lang="en" sz="1100" u="sng" dirty="0">
                <a:solidFill>
                  <a:srgbClr val="1155CC"/>
                </a:solidFill>
                <a:hlinkClick r:id="rId4">
                  <a:extLst>
                    <a:ext uri="{A12FA001-AC4F-418D-AE19-62706E023703}">
                      <ahyp:hlinkClr xmlns:ahyp="http://schemas.microsoft.com/office/drawing/2018/hyperlinkcolor" val="tx"/>
                    </a:ext>
                  </a:extLst>
                </a:hlinkClick>
              </a:rPr>
              <a:t>Slides from SBU faculty member, Dr. Jessica Schleider</a:t>
            </a:r>
            <a:r>
              <a:rPr lang="en" sz="1100" dirty="0">
                <a:solidFill>
                  <a:srgbClr val="000000"/>
                </a:solidFill>
              </a:rPr>
              <a:t>, reviewing different degrees/career paths in clinical psychology</a:t>
            </a:r>
            <a:endParaRPr sz="1100" dirty="0">
              <a:solidFill>
                <a:srgbClr val="000000"/>
              </a:solidFill>
            </a:endParaRPr>
          </a:p>
          <a:p>
            <a:pPr marL="457200" lvl="0" indent="-298450" algn="l" rtl="0">
              <a:lnSpc>
                <a:spcPct val="115000"/>
              </a:lnSpc>
              <a:spcBef>
                <a:spcPts val="0"/>
              </a:spcBef>
              <a:spcAft>
                <a:spcPts val="0"/>
              </a:spcAft>
              <a:buClr>
                <a:srgbClr val="000000"/>
              </a:buClr>
              <a:buSzPts val="1100"/>
              <a:buChar char="-"/>
            </a:pPr>
            <a:r>
              <a:rPr lang="en" sz="1100" u="sng" dirty="0">
                <a:solidFill>
                  <a:srgbClr val="1155CC"/>
                </a:solidFill>
                <a:hlinkClick r:id="rId5">
                  <a:extLst>
                    <a:ext uri="{A12FA001-AC4F-418D-AE19-62706E023703}">
                      <ahyp:hlinkClr xmlns:ahyp="http://schemas.microsoft.com/office/drawing/2018/hyperlinkcolor" val="tx"/>
                    </a:ext>
                  </a:extLst>
                </a:hlinkClick>
              </a:rPr>
              <a:t>Advice manual from UNC Chapel Hill faculty member, Dr. Mitch Prinstein</a:t>
            </a:r>
            <a:r>
              <a:rPr lang="en" sz="1100" dirty="0">
                <a:solidFill>
                  <a:srgbClr val="000000"/>
                </a:solidFill>
              </a:rPr>
              <a:t> on applying to clinical psychology graduate programs</a:t>
            </a:r>
            <a:endParaRPr sz="1100" dirty="0">
              <a:solidFill>
                <a:srgbClr val="000000"/>
              </a:solidFill>
            </a:endParaRPr>
          </a:p>
          <a:p>
            <a:pPr marL="457200" lvl="0" indent="-298450" algn="l" rtl="0">
              <a:lnSpc>
                <a:spcPct val="115000"/>
              </a:lnSpc>
              <a:spcBef>
                <a:spcPts val="0"/>
              </a:spcBef>
              <a:spcAft>
                <a:spcPts val="0"/>
              </a:spcAft>
              <a:buClr>
                <a:srgbClr val="000000"/>
              </a:buClr>
              <a:buSzPts val="1100"/>
              <a:buChar char="-"/>
            </a:pPr>
            <a:r>
              <a:rPr lang="en" sz="1100" u="sng" dirty="0">
                <a:solidFill>
                  <a:srgbClr val="1155CC"/>
                </a:solidFill>
                <a:hlinkClick r:id="rId6">
                  <a:extLst>
                    <a:ext uri="{A12FA001-AC4F-418D-AE19-62706E023703}">
                      <ahyp:hlinkClr xmlns:ahyp="http://schemas.microsoft.com/office/drawing/2018/hyperlinkcolor" val="tx"/>
                    </a:ext>
                  </a:extLst>
                </a:hlinkClick>
              </a:rPr>
              <a:t>Overview of career paths and experiences from a group of clinical psychologists</a:t>
            </a:r>
            <a:endParaRPr sz="1100" dirty="0">
              <a:solidFill>
                <a:srgbClr val="000000"/>
              </a:solidFill>
            </a:endParaRPr>
          </a:p>
          <a:p>
            <a:pPr marL="457200" lvl="0" indent="-298450" algn="l" rtl="0">
              <a:lnSpc>
                <a:spcPct val="115000"/>
              </a:lnSpc>
              <a:spcBef>
                <a:spcPts val="0"/>
              </a:spcBef>
              <a:spcAft>
                <a:spcPts val="0"/>
              </a:spcAft>
              <a:buClr>
                <a:srgbClr val="000000"/>
              </a:buClr>
              <a:buSzPts val="1100"/>
              <a:buChar char="-"/>
            </a:pPr>
            <a:r>
              <a:rPr lang="en" sz="1100" u="sng" dirty="0">
                <a:solidFill>
                  <a:srgbClr val="1155CC"/>
                </a:solidFill>
                <a:hlinkClick r:id="rId7">
                  <a:extLst>
                    <a:ext uri="{A12FA001-AC4F-418D-AE19-62706E023703}">
                      <ahyp:hlinkClr xmlns:ahyp="http://schemas.microsoft.com/office/drawing/2018/hyperlinkcolor" val="tx"/>
                    </a:ext>
                  </a:extLst>
                </a:hlinkClick>
              </a:rPr>
              <a:t>Open-access tips/materials for Clinical Psychology PhD programs</a:t>
            </a:r>
            <a:r>
              <a:rPr lang="en" sz="1100" dirty="0">
                <a:solidFill>
                  <a:srgbClr val="000000"/>
                </a:solidFill>
              </a:rPr>
              <a:t>, including timeline for applications, example graduate school spreadsheet, example CV and statement of purpose, email templates to faculty and letter writers, example interview questions - and more</a:t>
            </a:r>
            <a:endParaRPr sz="1100" dirty="0">
              <a:solidFill>
                <a:srgbClr val="000000"/>
              </a:solidFill>
            </a:endParaRPr>
          </a:p>
          <a:p>
            <a:pPr marL="457200" lvl="0" indent="-298450" algn="l" rtl="0">
              <a:lnSpc>
                <a:spcPct val="115000"/>
              </a:lnSpc>
              <a:spcBef>
                <a:spcPts val="0"/>
              </a:spcBef>
              <a:spcAft>
                <a:spcPts val="0"/>
              </a:spcAft>
              <a:buClr>
                <a:srgbClr val="000000"/>
              </a:buClr>
              <a:buSzPts val="1100"/>
              <a:buChar char="-"/>
            </a:pPr>
            <a:r>
              <a:rPr lang="en" sz="1100" u="sng" dirty="0">
                <a:solidFill>
                  <a:srgbClr val="1155CC"/>
                </a:solidFill>
                <a:hlinkClick r:id="rId8">
                  <a:extLst>
                    <a:ext uri="{A12FA001-AC4F-418D-AE19-62706E023703}">
                      <ahyp:hlinkClr xmlns:ahyp="http://schemas.microsoft.com/office/drawing/2018/hyperlinkcolor" val="tx"/>
                    </a:ext>
                  </a:extLst>
                </a:hlinkClick>
              </a:rPr>
              <a:t>Example list of psychology graduate school interview questions</a:t>
            </a:r>
            <a:r>
              <a:rPr lang="en" sz="1100" dirty="0">
                <a:solidFill>
                  <a:srgbClr val="000000"/>
                </a:solidFill>
              </a:rPr>
              <a:t>, from Emily Turner and Aradhana </a:t>
            </a:r>
            <a:r>
              <a:rPr lang="en" sz="1100" dirty="0" err="1">
                <a:solidFill>
                  <a:srgbClr val="000000"/>
                </a:solidFill>
              </a:rPr>
              <a:t>Srinagesh</a:t>
            </a:r>
            <a:r>
              <a:rPr lang="en" sz="1100" dirty="0">
                <a:solidFill>
                  <a:srgbClr val="000000"/>
                </a:solidFill>
              </a:rPr>
              <a:t>, MPEH, CHES</a:t>
            </a:r>
            <a:endParaRPr sz="1100" dirty="0">
              <a:solidFill>
                <a:srgbClr val="000000"/>
              </a:solidFill>
            </a:endParaRPr>
          </a:p>
          <a:p>
            <a:pPr marL="457200" lvl="0" indent="-298450" algn="l" rtl="0">
              <a:lnSpc>
                <a:spcPct val="115000"/>
              </a:lnSpc>
              <a:spcBef>
                <a:spcPts val="0"/>
              </a:spcBef>
              <a:spcAft>
                <a:spcPts val="0"/>
              </a:spcAft>
              <a:buClr>
                <a:srgbClr val="000000"/>
              </a:buClr>
              <a:buSzPts val="1100"/>
              <a:buChar char="-"/>
            </a:pPr>
            <a:r>
              <a:rPr lang="en" sz="1100" u="sng" dirty="0">
                <a:solidFill>
                  <a:srgbClr val="1155CC"/>
                </a:solidFill>
                <a:hlinkClick r:id="rId9">
                  <a:extLst>
                    <a:ext uri="{A12FA001-AC4F-418D-AE19-62706E023703}">
                      <ahyp:hlinkClr xmlns:ahyp="http://schemas.microsoft.com/office/drawing/2018/hyperlinkcolor" val="tx"/>
                    </a:ext>
                  </a:extLst>
                </a:hlinkClick>
              </a:rPr>
              <a:t>Example list of psychology graduate school interviews &amp; tips</a:t>
            </a:r>
            <a:r>
              <a:rPr lang="en" sz="1100" dirty="0">
                <a:solidFill>
                  <a:srgbClr val="000000"/>
                </a:solidFill>
              </a:rPr>
              <a:t>, from Colby College faculty member Dr. </a:t>
            </a:r>
            <a:r>
              <a:rPr lang="en" sz="1100" dirty="0" err="1">
                <a:solidFill>
                  <a:srgbClr val="000000"/>
                </a:solidFill>
              </a:rPr>
              <a:t>Jin</a:t>
            </a:r>
            <a:r>
              <a:rPr lang="en" sz="1100" dirty="0">
                <a:solidFill>
                  <a:srgbClr val="000000"/>
                </a:solidFill>
              </a:rPr>
              <a:t> X. Goh</a:t>
            </a:r>
            <a:endParaRPr sz="1100" dirty="0">
              <a:solidFill>
                <a:srgbClr val="000000"/>
              </a:solidFill>
            </a:endParaRPr>
          </a:p>
          <a:p>
            <a:pPr marL="457200" lvl="0" indent="-298450" algn="l" rtl="0">
              <a:lnSpc>
                <a:spcPct val="115000"/>
              </a:lnSpc>
              <a:spcBef>
                <a:spcPts val="0"/>
              </a:spcBef>
              <a:spcAft>
                <a:spcPts val="0"/>
              </a:spcAft>
              <a:buClr>
                <a:srgbClr val="000000"/>
              </a:buClr>
              <a:buSzPts val="1100"/>
              <a:buChar char="-"/>
            </a:pPr>
            <a:r>
              <a:rPr lang="en-US" sz="1100" u="sng" dirty="0">
                <a:solidFill>
                  <a:srgbClr val="1155CC"/>
                </a:solidFill>
                <a:hlinkClick r:id="rId10">
                  <a:extLst>
                    <a:ext uri="{A12FA001-AC4F-418D-AE19-62706E023703}">
                      <ahyp:hlinkClr xmlns:ahyp="http://schemas.microsoft.com/office/drawing/2018/hyperlinkcolor" val="tx"/>
                    </a:ext>
                  </a:extLst>
                </a:hlinkClick>
              </a:rPr>
              <a:t>Join Psychin’ Out: a slack group with other psychology applicants and aspiring professionals</a:t>
            </a:r>
            <a:r>
              <a:rPr lang="en-US" sz="1100" dirty="0">
                <a:solidFill>
                  <a:srgbClr val="000000"/>
                </a:solidFill>
              </a:rPr>
              <a:t> (for MA and PhD applicants to share information and advice)</a:t>
            </a:r>
          </a:p>
          <a:p>
            <a:pPr marL="457200" lvl="0" indent="-298450" algn="l" rtl="0">
              <a:lnSpc>
                <a:spcPct val="115000"/>
              </a:lnSpc>
              <a:spcBef>
                <a:spcPts val="0"/>
              </a:spcBef>
              <a:spcAft>
                <a:spcPts val="0"/>
              </a:spcAft>
              <a:buClr>
                <a:srgbClr val="000000"/>
              </a:buClr>
              <a:buSzPts val="1100"/>
              <a:buChar char="-"/>
            </a:pPr>
            <a:r>
              <a:rPr lang="en" sz="1100" u="sng" dirty="0">
                <a:solidFill>
                  <a:srgbClr val="1155CC"/>
                </a:solidFill>
                <a:hlinkClick r:id="rId11">
                  <a:extLst>
                    <a:ext uri="{A12FA001-AC4F-418D-AE19-62706E023703}">
                      <ahyp:hlinkClr xmlns:ahyp="http://schemas.microsoft.com/office/drawing/2018/hyperlinkcolor" val="tx"/>
                    </a:ext>
                  </a:extLst>
                </a:hlinkClick>
              </a:rPr>
              <a:t>List of US and Canada PhD/PsyD GRE requirements</a:t>
            </a:r>
            <a:r>
              <a:rPr lang="en" sz="1100" dirty="0">
                <a:solidFill>
                  <a:srgbClr val="000000"/>
                </a:solidFill>
              </a:rPr>
              <a:t>, from Aradhana </a:t>
            </a:r>
            <a:r>
              <a:rPr lang="en" sz="1100" dirty="0" err="1">
                <a:solidFill>
                  <a:srgbClr val="000000"/>
                </a:solidFill>
              </a:rPr>
              <a:t>Srinagesh</a:t>
            </a:r>
            <a:r>
              <a:rPr lang="en" sz="1100" dirty="0">
                <a:solidFill>
                  <a:srgbClr val="000000"/>
                </a:solidFill>
              </a:rPr>
              <a:t>, MPEH, CHES</a:t>
            </a:r>
            <a:endParaRPr sz="1100"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3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2300">
                <a:solidFill>
                  <a:srgbClr val="000000"/>
                </a:solidFill>
                <a:highlight>
                  <a:srgbClr val="FFFFFF"/>
                </a:highlight>
              </a:rPr>
              <a:t>Related Books for Psychology Grad School Apps</a:t>
            </a:r>
            <a:endParaRPr sz="2300">
              <a:solidFill>
                <a:srgbClr val="000000"/>
              </a:solidFill>
              <a:highlight>
                <a:srgbClr val="FFFFFF"/>
              </a:highlight>
            </a:endParaRPr>
          </a:p>
          <a:p>
            <a:pPr marL="0" lvl="0" indent="0" algn="l" rtl="0">
              <a:spcBef>
                <a:spcPts val="0"/>
              </a:spcBef>
              <a:spcAft>
                <a:spcPts val="0"/>
              </a:spcAft>
              <a:buSzPts val="990"/>
              <a:buNone/>
            </a:pPr>
            <a:endParaRPr sz="2300">
              <a:solidFill>
                <a:srgbClr val="000000"/>
              </a:solidFill>
              <a:highlight>
                <a:srgbClr val="FFFFFF"/>
              </a:highlight>
            </a:endParaRPr>
          </a:p>
        </p:txBody>
      </p:sp>
      <p:sp>
        <p:nvSpPr>
          <p:cNvPr id="208" name="Google Shape;208;p34"/>
          <p:cNvSpPr txBox="1">
            <a:spLocks noGrp="1"/>
          </p:cNvSpPr>
          <p:nvPr>
            <p:ph type="body" idx="1"/>
          </p:nvPr>
        </p:nvSpPr>
        <p:spPr>
          <a:xfrm>
            <a:off x="345050" y="2078875"/>
            <a:ext cx="8073000" cy="2780700"/>
          </a:xfrm>
          <a:prstGeom prst="rect">
            <a:avLst/>
          </a:prstGeom>
        </p:spPr>
        <p:txBody>
          <a:bodyPr spcFirstLastPara="1" wrap="square" lIns="91425" tIns="91425" rIns="91425" bIns="91425" anchor="t" anchorCtr="0">
            <a:noAutofit/>
          </a:bodyPr>
          <a:lstStyle/>
          <a:p>
            <a:pPr marL="457200" lvl="0" indent="-355600" algn="l" rtl="0">
              <a:lnSpc>
                <a:spcPct val="115000"/>
              </a:lnSpc>
              <a:spcBef>
                <a:spcPts val="0"/>
              </a:spcBef>
              <a:spcAft>
                <a:spcPts val="0"/>
              </a:spcAft>
              <a:buClr>
                <a:srgbClr val="000000"/>
              </a:buClr>
              <a:buSzPts val="2000"/>
              <a:buChar char="-"/>
            </a:pPr>
            <a:r>
              <a:rPr lang="en" sz="2000" dirty="0">
                <a:solidFill>
                  <a:srgbClr val="000000"/>
                </a:solidFill>
              </a:rPr>
              <a:t>A Field Guide to Grad School: Uncovering the Hidden Curriculum (</a:t>
            </a:r>
            <a:r>
              <a:rPr lang="en" sz="2000" u="sng" dirty="0">
                <a:solidFill>
                  <a:srgbClr val="1155CC"/>
                </a:solidFill>
                <a:hlinkClick r:id="rId3">
                  <a:extLst>
                    <a:ext uri="{A12FA001-AC4F-418D-AE19-62706E023703}">
                      <ahyp:hlinkClr xmlns:ahyp="http://schemas.microsoft.com/office/drawing/2018/hyperlinkcolor" val="tx"/>
                    </a:ext>
                  </a:extLst>
                </a:hlinkClick>
              </a:rPr>
              <a:t>link</a:t>
            </a:r>
            <a:r>
              <a:rPr lang="en" sz="2000" dirty="0">
                <a:solidFill>
                  <a:srgbClr val="000000"/>
                </a:solidFill>
              </a:rPr>
              <a:t> to preview; </a:t>
            </a:r>
            <a:r>
              <a:rPr lang="en" sz="2000" u="sng" dirty="0">
                <a:solidFill>
                  <a:srgbClr val="1155CC"/>
                </a:solidFill>
                <a:hlinkClick r:id="rId4">
                  <a:extLst>
                    <a:ext uri="{A12FA001-AC4F-418D-AE19-62706E023703}">
                      <ahyp:hlinkClr xmlns:ahyp="http://schemas.microsoft.com/office/drawing/2018/hyperlinkcolor" val="tx"/>
                    </a:ext>
                  </a:extLst>
                </a:hlinkClick>
              </a:rPr>
              <a:t>link</a:t>
            </a:r>
            <a:r>
              <a:rPr lang="en" sz="2000" dirty="0">
                <a:solidFill>
                  <a:srgbClr val="000000"/>
                </a:solidFill>
              </a:rPr>
              <a:t> to purchase)</a:t>
            </a:r>
            <a:endParaRPr sz="2000" dirty="0">
              <a:solidFill>
                <a:srgbClr val="000000"/>
              </a:solidFill>
            </a:endParaRPr>
          </a:p>
          <a:p>
            <a:pPr marL="457200" lvl="0" indent="-355600" algn="l" rtl="0">
              <a:lnSpc>
                <a:spcPct val="115000"/>
              </a:lnSpc>
              <a:spcBef>
                <a:spcPts val="0"/>
              </a:spcBef>
              <a:spcAft>
                <a:spcPts val="0"/>
              </a:spcAft>
              <a:buClr>
                <a:srgbClr val="000000"/>
              </a:buClr>
              <a:buSzPts val="2000"/>
              <a:buChar char="-"/>
            </a:pPr>
            <a:r>
              <a:rPr lang="en" sz="2000" dirty="0">
                <a:solidFill>
                  <a:srgbClr val="000000"/>
                </a:solidFill>
              </a:rPr>
              <a:t>Insider’s Guide to Graduate Programs in Clinical and Counseling Psychology (</a:t>
            </a:r>
            <a:r>
              <a:rPr lang="en" sz="2000" u="sng" dirty="0">
                <a:solidFill>
                  <a:srgbClr val="1155CC"/>
                </a:solidFill>
                <a:hlinkClick r:id="rId5">
                  <a:extLst>
                    <a:ext uri="{A12FA001-AC4F-418D-AE19-62706E023703}">
                      <ahyp:hlinkClr xmlns:ahyp="http://schemas.microsoft.com/office/drawing/2018/hyperlinkcolor" val="tx"/>
                    </a:ext>
                  </a:extLst>
                </a:hlinkClick>
              </a:rPr>
              <a:t>link</a:t>
            </a:r>
            <a:r>
              <a:rPr lang="en" sz="2000" dirty="0">
                <a:solidFill>
                  <a:srgbClr val="000000"/>
                </a:solidFill>
              </a:rPr>
              <a:t> to purchase option) </a:t>
            </a:r>
            <a:endParaRPr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5"/>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Opportunities to Enhance Your CV</a:t>
            </a:r>
            <a:endParaRPr dirty="0"/>
          </a:p>
        </p:txBody>
      </p:sp>
      <p:sp>
        <p:nvSpPr>
          <p:cNvPr id="98" name="Google Shape;98;p15"/>
          <p:cNvSpPr txBox="1">
            <a:spLocks noGrp="1"/>
          </p:cNvSpPr>
          <p:nvPr>
            <p:ph type="body" idx="1"/>
          </p:nvPr>
        </p:nvSpPr>
        <p:spPr>
          <a:xfrm>
            <a:off x="729450" y="2078875"/>
            <a:ext cx="7688700" cy="2665800"/>
          </a:xfrm>
          <a:prstGeom prst="rect">
            <a:avLst/>
          </a:prstGeom>
        </p:spPr>
        <p:txBody>
          <a:bodyPr spcFirstLastPara="1" wrap="square" lIns="91425" tIns="91425" rIns="91425" bIns="91425" anchor="t" anchorCtr="0">
            <a:noAutofit/>
          </a:bodyPr>
          <a:lstStyle/>
          <a:p>
            <a:pPr marL="0" lvl="0" indent="0" algn="l" rtl="0">
              <a:lnSpc>
                <a:spcPct val="105000"/>
              </a:lnSpc>
              <a:spcBef>
                <a:spcPts val="0"/>
              </a:spcBef>
              <a:spcAft>
                <a:spcPts val="0"/>
              </a:spcAft>
              <a:buClr>
                <a:srgbClr val="000000"/>
              </a:buClr>
              <a:buSzPts val="605"/>
              <a:buFont typeface="Arial"/>
              <a:buNone/>
            </a:pPr>
            <a:r>
              <a:rPr lang="en" sz="1000" b="1" u="sng" dirty="0">
                <a:solidFill>
                  <a:schemeClr val="hlink"/>
                </a:solidFill>
                <a:hlinkClick r:id="rId3"/>
              </a:rPr>
              <a:t>Psychology Student Alliance</a:t>
            </a:r>
            <a:endParaRPr sz="1000" b="1" dirty="0"/>
          </a:p>
          <a:p>
            <a:pPr marL="457200" lvl="0" indent="-292100" algn="l" rtl="0">
              <a:lnSpc>
                <a:spcPct val="105000"/>
              </a:lnSpc>
              <a:spcBef>
                <a:spcPts val="0"/>
              </a:spcBef>
              <a:spcAft>
                <a:spcPts val="0"/>
              </a:spcAft>
              <a:buSzPts val="1000"/>
              <a:buChar char="●"/>
            </a:pPr>
            <a:r>
              <a:rPr lang="en" sz="1000" b="1" dirty="0"/>
              <a:t>Anyone may join - email for more information: </a:t>
            </a:r>
            <a:r>
              <a:rPr lang="en" sz="1000" b="1" u="sng" dirty="0">
                <a:solidFill>
                  <a:schemeClr val="hlink"/>
                </a:solidFill>
                <a:hlinkClick r:id="rId4"/>
              </a:rPr>
              <a:t>stonypsa@gmail.com</a:t>
            </a:r>
            <a:r>
              <a:rPr lang="en" sz="1000" b="1" dirty="0"/>
              <a:t> </a:t>
            </a:r>
            <a:endParaRPr sz="1000" b="1" dirty="0"/>
          </a:p>
          <a:p>
            <a:pPr marL="0" lvl="0" indent="0" algn="l" rtl="0">
              <a:lnSpc>
                <a:spcPct val="105000"/>
              </a:lnSpc>
              <a:spcBef>
                <a:spcPts val="0"/>
              </a:spcBef>
              <a:spcAft>
                <a:spcPts val="0"/>
              </a:spcAft>
              <a:buClr>
                <a:srgbClr val="000000"/>
              </a:buClr>
              <a:buSzPts val="605"/>
              <a:buFont typeface="Arial"/>
              <a:buNone/>
            </a:pPr>
            <a:endParaRPr sz="1000" b="1" dirty="0"/>
          </a:p>
          <a:p>
            <a:pPr marL="0" lvl="0" indent="0" algn="l" rtl="0">
              <a:lnSpc>
                <a:spcPct val="105000"/>
              </a:lnSpc>
              <a:spcBef>
                <a:spcPts val="0"/>
              </a:spcBef>
              <a:spcAft>
                <a:spcPts val="0"/>
              </a:spcAft>
              <a:buClr>
                <a:srgbClr val="000000"/>
              </a:buClr>
              <a:buSzPts val="605"/>
              <a:buFont typeface="Arial"/>
              <a:buNone/>
            </a:pPr>
            <a:r>
              <a:rPr lang="en" sz="1000" b="1" u="sng" dirty="0">
                <a:solidFill>
                  <a:schemeClr val="hlink"/>
                </a:solidFill>
                <a:hlinkClick r:id="rId5"/>
              </a:rPr>
              <a:t>Psi Chi</a:t>
            </a:r>
            <a:endParaRPr sz="1000" b="1" dirty="0"/>
          </a:p>
          <a:p>
            <a:pPr marL="457200" lvl="0" indent="-292100" algn="l" rtl="0">
              <a:lnSpc>
                <a:spcPct val="105000"/>
              </a:lnSpc>
              <a:spcBef>
                <a:spcPts val="0"/>
              </a:spcBef>
              <a:spcAft>
                <a:spcPts val="0"/>
              </a:spcAft>
              <a:buSzPts val="1000"/>
              <a:buChar char="●"/>
            </a:pPr>
            <a:r>
              <a:rPr lang="en" sz="1000" b="1" dirty="0"/>
              <a:t>Psychology majors with a minimum GPA of 3.0 Overall and 3.3 in Psychology may join. Email for more information: </a:t>
            </a:r>
            <a:r>
              <a:rPr lang="en" sz="1000" b="1" u="sng" dirty="0">
                <a:solidFill>
                  <a:schemeClr val="hlink"/>
                </a:solidFill>
                <a:hlinkClick r:id="rId6"/>
              </a:rPr>
              <a:t>sbupsichi@gmail.com</a:t>
            </a:r>
            <a:r>
              <a:rPr lang="en" sz="1000" b="1" dirty="0"/>
              <a:t> </a:t>
            </a:r>
            <a:endParaRPr sz="1000" b="1" dirty="0"/>
          </a:p>
          <a:p>
            <a:pPr marL="457200" lvl="0" indent="-292100" algn="l" rtl="0">
              <a:lnSpc>
                <a:spcPct val="105000"/>
              </a:lnSpc>
              <a:spcBef>
                <a:spcPts val="0"/>
              </a:spcBef>
              <a:spcAft>
                <a:spcPts val="0"/>
              </a:spcAft>
              <a:buSzPts val="1000"/>
              <a:buChar char="●"/>
            </a:pPr>
            <a:r>
              <a:rPr lang="en" sz="1000" b="1" u="sng" dirty="0">
                <a:solidFill>
                  <a:schemeClr val="hlink"/>
                </a:solidFill>
                <a:hlinkClick r:id="rId7"/>
              </a:rPr>
              <a:t>Note: Psi Chi members can apply for research grants through the International society.</a:t>
            </a:r>
            <a:endParaRPr sz="1000" b="1" dirty="0"/>
          </a:p>
          <a:p>
            <a:pPr marL="0" lvl="0" indent="0" algn="l" rtl="0">
              <a:lnSpc>
                <a:spcPct val="105000"/>
              </a:lnSpc>
              <a:spcBef>
                <a:spcPts val="0"/>
              </a:spcBef>
              <a:spcAft>
                <a:spcPts val="0"/>
              </a:spcAft>
              <a:buClr>
                <a:srgbClr val="000000"/>
              </a:buClr>
              <a:buSzPts val="605"/>
              <a:buFont typeface="Arial"/>
              <a:buNone/>
            </a:pPr>
            <a:endParaRPr sz="1000" b="1" dirty="0"/>
          </a:p>
          <a:p>
            <a:pPr marL="0" lvl="0" indent="0" algn="l" rtl="0">
              <a:lnSpc>
                <a:spcPct val="105000"/>
              </a:lnSpc>
              <a:spcBef>
                <a:spcPts val="0"/>
              </a:spcBef>
              <a:spcAft>
                <a:spcPts val="0"/>
              </a:spcAft>
              <a:buClr>
                <a:srgbClr val="000000"/>
              </a:buClr>
              <a:buSzPts val="605"/>
              <a:buFont typeface="Arial"/>
              <a:buNone/>
            </a:pPr>
            <a:r>
              <a:rPr lang="en" sz="1000" b="1" u="sng" dirty="0">
                <a:solidFill>
                  <a:schemeClr val="hlink"/>
                </a:solidFill>
                <a:hlinkClick r:id="rId8"/>
              </a:rPr>
              <a:t>Neuroscience Axis</a:t>
            </a:r>
            <a:endParaRPr sz="1000" b="1" dirty="0"/>
          </a:p>
          <a:p>
            <a:pPr marL="457200" lvl="0" indent="-292100" algn="l" rtl="0">
              <a:lnSpc>
                <a:spcPct val="105000"/>
              </a:lnSpc>
              <a:spcBef>
                <a:spcPts val="0"/>
              </a:spcBef>
              <a:spcAft>
                <a:spcPts val="0"/>
              </a:spcAft>
              <a:buSzPts val="1000"/>
              <a:buChar char="●"/>
            </a:pPr>
            <a:r>
              <a:rPr lang="en" sz="1000" b="1" dirty="0"/>
              <a:t>Anyone interested in neuroscience may join! Email here for more information: </a:t>
            </a:r>
            <a:r>
              <a:rPr lang="en" sz="1000" b="1" u="sng" dirty="0">
                <a:solidFill>
                  <a:schemeClr val="hlink"/>
                </a:solidFill>
                <a:hlinkClick r:id="rId9"/>
              </a:rPr>
              <a:t>neuroscienceaxis@gmail.com</a:t>
            </a:r>
            <a:r>
              <a:rPr lang="en" sz="1000" b="1" dirty="0"/>
              <a:t> </a:t>
            </a:r>
            <a:endParaRPr sz="1000" b="1" dirty="0"/>
          </a:p>
          <a:p>
            <a:pPr marL="0" lvl="0" indent="0" algn="l" rtl="0">
              <a:lnSpc>
                <a:spcPct val="105000"/>
              </a:lnSpc>
              <a:spcBef>
                <a:spcPts val="0"/>
              </a:spcBef>
              <a:spcAft>
                <a:spcPts val="0"/>
              </a:spcAft>
              <a:buClr>
                <a:srgbClr val="000000"/>
              </a:buClr>
              <a:buSzPts val="605"/>
              <a:buFont typeface="Arial"/>
              <a:buNone/>
            </a:pPr>
            <a:endParaRPr sz="1000" b="1" dirty="0"/>
          </a:p>
          <a:p>
            <a:pPr marL="0" lvl="0" indent="0" algn="l" rtl="0">
              <a:lnSpc>
                <a:spcPct val="105000"/>
              </a:lnSpc>
              <a:spcBef>
                <a:spcPts val="0"/>
              </a:spcBef>
              <a:spcAft>
                <a:spcPts val="0"/>
              </a:spcAft>
              <a:buClr>
                <a:srgbClr val="000000"/>
              </a:buClr>
              <a:buSzPts val="605"/>
              <a:buFont typeface="Arial"/>
              <a:buNone/>
            </a:pPr>
            <a:r>
              <a:rPr lang="en" sz="1000" b="1" u="sng" dirty="0">
                <a:solidFill>
                  <a:schemeClr val="hlink"/>
                </a:solidFill>
                <a:hlinkClick r:id="rId10"/>
              </a:rPr>
              <a:t>Community Service Opportunities</a:t>
            </a:r>
            <a:endParaRPr sz="1000" b="1" dirty="0"/>
          </a:p>
          <a:p>
            <a:pPr marL="0" lvl="0" indent="0" algn="l" rtl="0">
              <a:lnSpc>
                <a:spcPct val="105000"/>
              </a:lnSpc>
              <a:spcBef>
                <a:spcPts val="0"/>
              </a:spcBef>
              <a:spcAft>
                <a:spcPts val="0"/>
              </a:spcAft>
              <a:buNone/>
            </a:pPr>
            <a:endParaRPr sz="1000" b="1" dirty="0"/>
          </a:p>
          <a:p>
            <a:pPr marL="0" lvl="0" indent="0" algn="l" rtl="0">
              <a:lnSpc>
                <a:spcPct val="105000"/>
              </a:lnSpc>
              <a:spcBef>
                <a:spcPts val="0"/>
              </a:spcBef>
              <a:spcAft>
                <a:spcPts val="0"/>
              </a:spcAft>
              <a:buNone/>
            </a:pPr>
            <a:r>
              <a:rPr lang="en" sz="1000" b="1" u="sng" dirty="0">
                <a:solidFill>
                  <a:schemeClr val="hlink"/>
                </a:solidFill>
                <a:hlinkClick r:id="rId11"/>
              </a:rPr>
              <a:t>Psychology Internships </a:t>
            </a:r>
            <a:endParaRPr sz="1000" b="1" dirty="0"/>
          </a:p>
          <a:p>
            <a:pPr marL="0" lvl="0" indent="0" algn="l" rtl="0">
              <a:spcBef>
                <a:spcPts val="1200"/>
              </a:spcBef>
              <a:spcAft>
                <a:spcPts val="1200"/>
              </a:spcAft>
              <a:buNone/>
            </a:pPr>
            <a:r>
              <a:rPr lang="en" sz="1000" b="1" u="sng" dirty="0">
                <a:solidFill>
                  <a:schemeClr val="hlink"/>
                </a:solidFill>
                <a:hlinkClick r:id="rId12"/>
              </a:rPr>
              <a:t>Handshake</a:t>
            </a:r>
            <a:r>
              <a:rPr lang="en" sz="1000" b="1" dirty="0"/>
              <a:t> (job posting site at Stony Brook University)</a:t>
            </a:r>
            <a:endParaRPr sz="10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6"/>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Academic Success and Tutoring Center</a:t>
            </a:r>
            <a:endParaRPr/>
          </a:p>
        </p:txBody>
      </p:sp>
      <p:sp>
        <p:nvSpPr>
          <p:cNvPr id="104" name="Google Shape;104;p16"/>
          <p:cNvSpPr txBox="1">
            <a:spLocks noGrp="1"/>
          </p:cNvSpPr>
          <p:nvPr>
            <p:ph type="body" idx="1"/>
          </p:nvPr>
        </p:nvSpPr>
        <p:spPr>
          <a:xfrm>
            <a:off x="729450" y="2078875"/>
            <a:ext cx="7688700" cy="2665800"/>
          </a:xfrm>
          <a:prstGeom prst="rect">
            <a:avLst/>
          </a:prstGeom>
        </p:spPr>
        <p:txBody>
          <a:bodyPr spcFirstLastPara="1" wrap="square" lIns="91425" tIns="91425" rIns="91425" bIns="91425" anchor="t" anchorCtr="0">
            <a:normAutofit fontScale="92500"/>
          </a:bodyPr>
          <a:lstStyle/>
          <a:p>
            <a:pPr marL="0" lvl="0" indent="0" algn="l" rtl="0">
              <a:spcBef>
                <a:spcPts val="0"/>
              </a:spcBef>
              <a:spcAft>
                <a:spcPts val="0"/>
              </a:spcAft>
              <a:buNone/>
            </a:pPr>
            <a:r>
              <a:rPr lang="en" sz="1600" b="1" dirty="0"/>
              <a:t>The Academic Success and Tutoring Center (ASTC) supports Stony Brook University’s mission of ensuring a comprehensive, high quality undergraduate education by providing services that complement classroom instruction and encourage student success. Through collaborative efforts with academic departments and student services, the ASTC enhances, promotes, and develops tutorial and academic success programs, and is committed to creating an inclusive, supportive, student-centered learning environment, which stimulates critical thinking and productive learning.</a:t>
            </a:r>
            <a:endParaRPr sz="1600" b="1" dirty="0"/>
          </a:p>
          <a:p>
            <a:pPr marL="0" lvl="0" indent="0" algn="l" rtl="0">
              <a:spcBef>
                <a:spcPts val="0"/>
              </a:spcBef>
              <a:spcAft>
                <a:spcPts val="0"/>
              </a:spcAft>
              <a:buNone/>
            </a:pPr>
            <a:endParaRPr sz="1600" b="1" dirty="0"/>
          </a:p>
          <a:p>
            <a:pPr marL="0" lvl="0" indent="0" algn="l" rtl="0">
              <a:spcBef>
                <a:spcPts val="0"/>
              </a:spcBef>
              <a:spcAft>
                <a:spcPts val="0"/>
              </a:spcAft>
              <a:buNone/>
            </a:pPr>
            <a:r>
              <a:rPr lang="en" b="1" dirty="0"/>
              <a:t>Link: </a:t>
            </a:r>
            <a:r>
              <a:rPr lang="en" sz="1100" b="1" u="sng" dirty="0">
                <a:solidFill>
                  <a:schemeClr val="hlink"/>
                </a:solidFill>
                <a:hlinkClick r:id="rId3"/>
              </a:rPr>
              <a:t>https://www.stonybrook.edu/commcms/academic_success/</a:t>
            </a:r>
            <a:endParaRPr sz="11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17"/>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Career Center</a:t>
            </a:r>
            <a:endParaRPr/>
          </a:p>
        </p:txBody>
      </p:sp>
      <p:sp>
        <p:nvSpPr>
          <p:cNvPr id="110" name="Google Shape;110;p17"/>
          <p:cNvSpPr txBox="1">
            <a:spLocks noGrp="1"/>
          </p:cNvSpPr>
          <p:nvPr>
            <p:ph type="body" idx="1"/>
          </p:nvPr>
        </p:nvSpPr>
        <p:spPr>
          <a:xfrm>
            <a:off x="729450" y="2078875"/>
            <a:ext cx="7688700" cy="26658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1600" b="1" dirty="0"/>
              <a:t>The Career Center is still hosting events, webinars, and information sessions online to help students learn skills to help them plot their career path and connect with employers. Make sure to RSVP on Handshake (see their website for links to RSVP). This list will be updated throughout the semester, so keep checking back to find the latest events.  Don't miss out on these opportunities!</a:t>
            </a:r>
            <a:endParaRPr sz="1600" b="1" dirty="0"/>
          </a:p>
          <a:p>
            <a:pPr marL="0" lvl="0" indent="0" algn="l" rtl="0">
              <a:spcBef>
                <a:spcPts val="0"/>
              </a:spcBef>
              <a:spcAft>
                <a:spcPts val="0"/>
              </a:spcAft>
              <a:buNone/>
            </a:pPr>
            <a:endParaRPr sz="1600" b="1" dirty="0"/>
          </a:p>
          <a:p>
            <a:pPr marL="0" lvl="0" indent="0" algn="l" rtl="0">
              <a:spcBef>
                <a:spcPts val="0"/>
              </a:spcBef>
              <a:spcAft>
                <a:spcPts val="0"/>
              </a:spcAft>
              <a:buNone/>
            </a:pPr>
            <a:r>
              <a:rPr lang="en" sz="1100" b="1" dirty="0"/>
              <a:t>Link: </a:t>
            </a:r>
            <a:r>
              <a:rPr lang="en" sz="1100" b="1" u="sng" dirty="0">
                <a:solidFill>
                  <a:schemeClr val="hlink"/>
                </a:solidFill>
                <a:hlinkClick r:id="rId3"/>
              </a:rPr>
              <a:t>https://www.stonybrook.edu/career-center/</a:t>
            </a:r>
            <a:endParaRPr sz="1100" b="1" dirty="0"/>
          </a:p>
          <a:p>
            <a:pPr marL="0" lvl="0" indent="0" algn="l" rtl="0">
              <a:spcBef>
                <a:spcPts val="1200"/>
              </a:spcBef>
              <a:spcAft>
                <a:spcPts val="1200"/>
              </a:spcAft>
              <a:buNone/>
            </a:pPr>
            <a:r>
              <a:rPr lang="en" sz="1100" b="1" dirty="0"/>
              <a:t>List of Events: </a:t>
            </a:r>
            <a:r>
              <a:rPr lang="en-US" sz="1100" b="1" u="sng" dirty="0">
                <a:solidFill>
                  <a:schemeClr val="hlink"/>
                </a:solidFill>
                <a:hlinkClick r:id="rId4"/>
              </a:rPr>
              <a:t>https://www.stonybrook.edu/commcms/career-center/home/events.php</a:t>
            </a:r>
            <a:r>
              <a:rPr lang="en" sz="1100" b="1" dirty="0"/>
              <a:t> </a:t>
            </a:r>
            <a:endParaRPr sz="11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18"/>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Psychology Academic Advising</a:t>
            </a:r>
            <a:endParaRPr/>
          </a:p>
        </p:txBody>
      </p:sp>
      <p:sp>
        <p:nvSpPr>
          <p:cNvPr id="116" name="Google Shape;116;p18"/>
          <p:cNvSpPr txBox="1">
            <a:spLocks noGrp="1"/>
          </p:cNvSpPr>
          <p:nvPr>
            <p:ph type="body" idx="1"/>
          </p:nvPr>
        </p:nvSpPr>
        <p:spPr>
          <a:xfrm>
            <a:off x="729450" y="2078875"/>
            <a:ext cx="7688700" cy="26658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1600" b="1" dirty="0"/>
              <a:t>Undergraduate Psychology Advisors at Stony Brook University provide major advising to approximately 2,000 Psychology majors. Most advising includes semester scheduling, and may also include issues such as transfer evaluations, research opportunities, and  degree clearance.</a:t>
            </a:r>
            <a:endParaRPr sz="1600" b="1" dirty="0"/>
          </a:p>
          <a:p>
            <a:pPr marL="0" lvl="0" indent="0" algn="l" rtl="0">
              <a:spcBef>
                <a:spcPts val="0"/>
              </a:spcBef>
              <a:spcAft>
                <a:spcPts val="0"/>
              </a:spcAft>
              <a:buNone/>
            </a:pPr>
            <a:endParaRPr sz="1600" b="1" dirty="0"/>
          </a:p>
          <a:p>
            <a:pPr marL="0" lvl="0" indent="0" algn="l" rtl="0">
              <a:spcBef>
                <a:spcPts val="0"/>
              </a:spcBef>
              <a:spcAft>
                <a:spcPts val="0"/>
              </a:spcAft>
              <a:buNone/>
            </a:pPr>
            <a:r>
              <a:rPr lang="en" sz="1100" b="1" dirty="0"/>
              <a:t>Link: </a:t>
            </a:r>
            <a:r>
              <a:rPr lang="en" sz="1100" b="1" u="sng" dirty="0">
                <a:solidFill>
                  <a:schemeClr val="hlink"/>
                </a:solidFill>
                <a:hlinkClick r:id="rId3"/>
              </a:rPr>
              <a:t>https://www.stonybrook.edu/commcms/psychology/undergraduate/advising/advising.php</a:t>
            </a:r>
            <a:r>
              <a:rPr lang="en" sz="1100" b="1" dirty="0"/>
              <a:t> </a:t>
            </a:r>
            <a:endParaRPr sz="11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19"/>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Center for Inclusive Education</a:t>
            </a:r>
            <a:endParaRPr/>
          </a:p>
        </p:txBody>
      </p:sp>
      <p:sp>
        <p:nvSpPr>
          <p:cNvPr id="122" name="Google Shape;122;p19"/>
          <p:cNvSpPr txBox="1">
            <a:spLocks noGrp="1"/>
          </p:cNvSpPr>
          <p:nvPr>
            <p:ph type="body" idx="1"/>
          </p:nvPr>
        </p:nvSpPr>
        <p:spPr>
          <a:xfrm>
            <a:off x="729450" y="2078875"/>
            <a:ext cx="7688700" cy="26658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1600" b="1" dirty="0"/>
              <a:t>A diversity of perspectives and ideas is critical for the advancement of knowledge and scientific innovation. Therefore it is vital that academic institutions create and promote an environment that fosters diversity and inclusion at the highest levels of research and scholarship.</a:t>
            </a:r>
            <a:endParaRPr sz="1600" b="1" dirty="0"/>
          </a:p>
          <a:p>
            <a:pPr marL="0" lvl="0" indent="0" algn="l" rtl="0">
              <a:spcBef>
                <a:spcPts val="0"/>
              </a:spcBef>
              <a:spcAft>
                <a:spcPts val="0"/>
              </a:spcAft>
              <a:buNone/>
            </a:pPr>
            <a:endParaRPr sz="1600" b="1" dirty="0"/>
          </a:p>
          <a:p>
            <a:pPr marL="0" lvl="0" indent="0" algn="l" rtl="0">
              <a:spcBef>
                <a:spcPts val="0"/>
              </a:spcBef>
              <a:spcAft>
                <a:spcPts val="0"/>
              </a:spcAft>
              <a:buNone/>
            </a:pPr>
            <a:r>
              <a:rPr lang="en" sz="1100" b="1" dirty="0"/>
              <a:t>Link: </a:t>
            </a:r>
            <a:r>
              <a:rPr lang="en" sz="1100" b="1" u="sng" dirty="0">
                <a:solidFill>
                  <a:schemeClr val="hlink"/>
                </a:solidFill>
                <a:hlinkClick r:id="rId3"/>
              </a:rPr>
              <a:t>https://www.stonybrook.edu/commcms/cie/</a:t>
            </a:r>
            <a:r>
              <a:rPr lang="en" sz="1100" b="1" dirty="0"/>
              <a:t> </a:t>
            </a:r>
            <a:endParaRPr sz="1100" b="1" dirty="0"/>
          </a:p>
          <a:p>
            <a:pPr marL="0" lvl="0" indent="0" algn="l" rtl="0">
              <a:spcBef>
                <a:spcPts val="1200"/>
              </a:spcBef>
              <a:spcAft>
                <a:spcPts val="1200"/>
              </a:spcAft>
              <a:buNone/>
            </a:pPr>
            <a:r>
              <a:rPr lang="en" sz="1100" b="1" dirty="0"/>
              <a:t>List of Programs: </a:t>
            </a:r>
            <a:r>
              <a:rPr lang="en" sz="1100" b="1" u="sng" dirty="0">
                <a:solidFill>
                  <a:schemeClr val="hlink"/>
                </a:solidFill>
                <a:hlinkClick r:id="rId4"/>
              </a:rPr>
              <a:t>https://www.stonybrook.edu/commcms/cie/programs.php</a:t>
            </a:r>
            <a:r>
              <a:rPr lang="en" sz="1100" b="1" dirty="0"/>
              <a:t> </a:t>
            </a:r>
            <a:endParaRPr sz="11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0"/>
          <p:cNvSpPr txBox="1">
            <a:spLocks noGrp="1"/>
          </p:cNvSpPr>
          <p:nvPr>
            <p:ph type="title"/>
          </p:nvPr>
        </p:nvSpPr>
        <p:spPr>
          <a:xfrm>
            <a:off x="729450" y="1322450"/>
            <a:ext cx="7688400" cy="15186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Mentorship Programs at SBU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1"/>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Psychology Peer Mentoring Program</a:t>
            </a:r>
            <a:endParaRPr/>
          </a:p>
        </p:txBody>
      </p:sp>
      <p:sp>
        <p:nvSpPr>
          <p:cNvPr id="133" name="Google Shape;133;p21"/>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fontScale="85000" lnSpcReduction="20000"/>
          </a:bodyPr>
          <a:lstStyle/>
          <a:p>
            <a:pPr marL="0" lvl="0" indent="0" algn="l" rtl="0">
              <a:spcBef>
                <a:spcPts val="0"/>
              </a:spcBef>
              <a:spcAft>
                <a:spcPts val="0"/>
              </a:spcAft>
              <a:buNone/>
            </a:pPr>
            <a:r>
              <a:rPr lang="en" sz="1600" b="1" dirty="0"/>
              <a:t>The Psychology Peer Mentoring Program assists first year and transfer students in their transition to Stony Brook University and to the department of Psychology. Peer mentors will act as role models and assist new students with their transition into Stony Brook and to the department of Psychology to ensure persistence and success in the major.</a:t>
            </a:r>
          </a:p>
          <a:p>
            <a:pPr marL="0" lvl="0" indent="0" algn="l" rtl="0">
              <a:spcBef>
                <a:spcPts val="0"/>
              </a:spcBef>
              <a:spcAft>
                <a:spcPts val="0"/>
              </a:spcAft>
              <a:buNone/>
            </a:pPr>
            <a:endParaRPr lang="en-US" sz="1600" b="1" dirty="0"/>
          </a:p>
          <a:p>
            <a:pPr marL="0" lvl="0" indent="0" algn="l" rtl="0">
              <a:spcBef>
                <a:spcPts val="0"/>
              </a:spcBef>
              <a:spcAft>
                <a:spcPts val="0"/>
              </a:spcAft>
              <a:buNone/>
            </a:pPr>
            <a:r>
              <a:rPr lang="en-US" sz="1600" b="1" dirty="0"/>
              <a:t>*The Peer Mentoring Program is currently paused for 2022-2023 but there are previous videos and helpful resources on the website.*</a:t>
            </a:r>
            <a:endParaRPr sz="1600" b="1" dirty="0"/>
          </a:p>
          <a:p>
            <a:pPr marL="0" lvl="0" indent="0" algn="l" rtl="0">
              <a:spcBef>
                <a:spcPts val="0"/>
              </a:spcBef>
              <a:spcAft>
                <a:spcPts val="0"/>
              </a:spcAft>
              <a:buNone/>
            </a:pPr>
            <a:endParaRPr b="1" dirty="0"/>
          </a:p>
          <a:p>
            <a:pPr marL="0" lvl="0" indent="0" algn="l" rtl="0">
              <a:spcBef>
                <a:spcPts val="0"/>
              </a:spcBef>
              <a:spcAft>
                <a:spcPts val="0"/>
              </a:spcAft>
              <a:buNone/>
            </a:pPr>
            <a:r>
              <a:rPr lang="en" b="1" dirty="0"/>
              <a:t>Link: </a:t>
            </a:r>
            <a:r>
              <a:rPr lang="en" sz="1100" b="1" u="sng" dirty="0">
                <a:solidFill>
                  <a:schemeClr val="hlink"/>
                </a:solidFill>
                <a:hlinkClick r:id="rId3"/>
              </a:rPr>
              <a:t>https://www.stonybrook.edu/commcms/psychology/undergraduate/peer_mentoring/peer_mentoring</a:t>
            </a:r>
            <a:r>
              <a:rPr lang="en" sz="1100" b="1" dirty="0"/>
              <a:t> </a:t>
            </a:r>
            <a:endParaRPr sz="1100" b="1" dirty="0"/>
          </a:p>
          <a:p>
            <a:pPr marL="0" lvl="0" indent="0" algn="l" rtl="0">
              <a:spcBef>
                <a:spcPts val="0"/>
              </a:spcBef>
              <a:spcAft>
                <a:spcPts val="1200"/>
              </a:spcAft>
              <a:buNone/>
            </a:pPr>
            <a:r>
              <a:rPr lang="en" sz="1100" b="1" dirty="0"/>
              <a:t>Instagram: @</a:t>
            </a:r>
            <a:r>
              <a:rPr lang="en" sz="1100" b="1" dirty="0" err="1"/>
              <a:t>sbu_psych_mentoring</a:t>
            </a:r>
            <a:endParaRPr sz="1100" b="1" dirty="0"/>
          </a:p>
        </p:txBody>
      </p:sp>
    </p:spTree>
  </p:cSld>
  <p:clrMapOvr>
    <a:masterClrMapping/>
  </p:clrMapOvr>
</p:sld>
</file>

<file path=ppt/theme/theme1.xml><?xml version="1.0" encoding="utf-8"?>
<a:theme xmlns:a="http://schemas.openxmlformats.org/drawingml/2006/main"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TotalTime>
  <Words>1836</Words>
  <Application>Microsoft Office PowerPoint</Application>
  <PresentationFormat>On-screen Show (16:9)</PresentationFormat>
  <Paragraphs>127</Paragraphs>
  <Slides>22</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Lato</vt:lpstr>
      <vt:lpstr>Raleway</vt:lpstr>
      <vt:lpstr>Arial</vt:lpstr>
      <vt:lpstr>Streamline</vt:lpstr>
      <vt:lpstr>SBU Psychology Undergraduate Resources</vt:lpstr>
      <vt:lpstr>University and Departmental Services</vt:lpstr>
      <vt:lpstr>Opportunities to Enhance Your CV</vt:lpstr>
      <vt:lpstr>Academic Success and Tutoring Center</vt:lpstr>
      <vt:lpstr>Career Center</vt:lpstr>
      <vt:lpstr>Psychology Academic Advising</vt:lpstr>
      <vt:lpstr>Center for Inclusive Education</vt:lpstr>
      <vt:lpstr>Mentorship Programs at SBU </vt:lpstr>
      <vt:lpstr>Psychology Peer Mentoring Program</vt:lpstr>
      <vt:lpstr>Women in Science and Engineering (WISE)</vt:lpstr>
      <vt:lpstr>The Diversity Professional Leadership Network </vt:lpstr>
      <vt:lpstr>Collegiate Science and Technology Entry Program</vt:lpstr>
      <vt:lpstr>Louis Stokes Alliance for Minority Participation (SUNY LSAMP)</vt:lpstr>
      <vt:lpstr>Research Opportunities and Internships</vt:lpstr>
      <vt:lpstr>Research Opportunities for Course Credit </vt:lpstr>
      <vt:lpstr>Paid Research Opportunities </vt:lpstr>
      <vt:lpstr>Scholarships and Fellowships</vt:lpstr>
      <vt:lpstr>Scholarships and Fellowships </vt:lpstr>
      <vt:lpstr>Scholarships and Fellowships </vt:lpstr>
      <vt:lpstr>Free, Open-Access Materials for Getting Into Psychology Graduate School</vt:lpstr>
      <vt:lpstr>Online Materials to Help with Grad School Apps </vt:lpstr>
      <vt:lpstr>Related Books for Psychology Grad School Apps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SBU Psychology Undergraduate Resources</dc:title>
  <cp:lastModifiedBy>rmolaro</cp:lastModifiedBy>
  <cp:revision>14</cp:revision>
  <dcterms:modified xsi:type="dcterms:W3CDTF">2023-02-13T14:48:48Z</dcterms:modified>
</cp:coreProperties>
</file>